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701" r:id="rId4"/>
  </p:sldMasterIdLst>
  <p:notesMasterIdLst>
    <p:notesMasterId r:id="rId22"/>
  </p:notesMasterIdLst>
  <p:sldIdLst>
    <p:sldId id="329" r:id="rId5"/>
    <p:sldId id="322" r:id="rId6"/>
    <p:sldId id="330" r:id="rId7"/>
    <p:sldId id="334" r:id="rId8"/>
    <p:sldId id="331" r:id="rId9"/>
    <p:sldId id="332" r:id="rId10"/>
    <p:sldId id="3758" r:id="rId11"/>
    <p:sldId id="3761" r:id="rId12"/>
    <p:sldId id="3719" r:id="rId13"/>
    <p:sldId id="3720" r:id="rId14"/>
    <p:sldId id="335" r:id="rId15"/>
    <p:sldId id="3763" r:id="rId16"/>
    <p:sldId id="3762" r:id="rId17"/>
    <p:sldId id="3764" r:id="rId18"/>
    <p:sldId id="336" r:id="rId19"/>
    <p:sldId id="337" r:id="rId20"/>
    <p:sldId id="32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315" autoAdjust="0"/>
  </p:normalViewPr>
  <p:slideViewPr>
    <p:cSldViewPr snapToGrid="0" showGuides="1">
      <p:cViewPr varScale="1">
        <p:scale>
          <a:sx n="95" d="100"/>
          <a:sy n="95" d="100"/>
        </p:scale>
        <p:origin x="1158" y="78"/>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7F3287-5E11-4B2E-ABE7-EE5220C3C59C}" type="doc">
      <dgm:prSet loTypeId="urn:microsoft.com/office/officeart/2005/8/layout/venn1" loCatId="relationship" qsTypeId="urn:microsoft.com/office/officeart/2005/8/quickstyle/simple1" qsCatId="simple" csTypeId="urn:microsoft.com/office/officeart/2005/8/colors/accent1_2" csCatId="accent1" phldr="1"/>
      <dgm:spPr/>
    </dgm:pt>
    <dgm:pt modelId="{F91A9AC4-EA5E-4370-A88A-41743C26060A}">
      <dgm:prSet phldrT="[Text]"/>
      <dgm:spPr/>
      <dgm:t>
        <a:bodyPr/>
        <a:lstStyle/>
        <a:p>
          <a:r>
            <a:rPr lang="en-US" dirty="0"/>
            <a:t>People</a:t>
          </a:r>
        </a:p>
      </dgm:t>
    </dgm:pt>
    <dgm:pt modelId="{F4824574-3E43-4636-8D1E-335615DD806E}" type="parTrans" cxnId="{13105A08-9E91-4F9E-97E1-827C55F32AE5}">
      <dgm:prSet/>
      <dgm:spPr/>
      <dgm:t>
        <a:bodyPr/>
        <a:lstStyle/>
        <a:p>
          <a:endParaRPr lang="en-US"/>
        </a:p>
      </dgm:t>
    </dgm:pt>
    <dgm:pt modelId="{E91DC144-0E50-4F02-A0B5-BDAFA3670BF3}" type="sibTrans" cxnId="{13105A08-9E91-4F9E-97E1-827C55F32AE5}">
      <dgm:prSet/>
      <dgm:spPr/>
      <dgm:t>
        <a:bodyPr/>
        <a:lstStyle/>
        <a:p>
          <a:endParaRPr lang="en-US"/>
        </a:p>
      </dgm:t>
    </dgm:pt>
    <dgm:pt modelId="{B115F27E-576F-4377-9795-7F694F112452}">
      <dgm:prSet phldrT="[Text]"/>
      <dgm:spPr/>
      <dgm:t>
        <a:bodyPr/>
        <a:lstStyle/>
        <a:p>
          <a:r>
            <a:rPr lang="en-US" dirty="0"/>
            <a:t>Products</a:t>
          </a:r>
        </a:p>
      </dgm:t>
    </dgm:pt>
    <dgm:pt modelId="{927A6292-A67A-4703-811B-DCD2D02ED3F7}" type="parTrans" cxnId="{C81F4399-9F23-4560-A984-F96F404F250B}">
      <dgm:prSet/>
      <dgm:spPr/>
      <dgm:t>
        <a:bodyPr/>
        <a:lstStyle/>
        <a:p>
          <a:endParaRPr lang="en-US"/>
        </a:p>
      </dgm:t>
    </dgm:pt>
    <dgm:pt modelId="{E0870D3E-C8AF-47FC-BE2D-4046C29EF3AB}" type="sibTrans" cxnId="{C81F4399-9F23-4560-A984-F96F404F250B}">
      <dgm:prSet/>
      <dgm:spPr/>
      <dgm:t>
        <a:bodyPr/>
        <a:lstStyle/>
        <a:p>
          <a:endParaRPr lang="en-US"/>
        </a:p>
      </dgm:t>
    </dgm:pt>
    <dgm:pt modelId="{67090BCD-9CF3-488D-A6CD-5A1017173D62}">
      <dgm:prSet phldrT="[Text]"/>
      <dgm:spPr/>
      <dgm:t>
        <a:bodyPr/>
        <a:lstStyle/>
        <a:p>
          <a:r>
            <a:rPr lang="en-US" dirty="0"/>
            <a:t>Process</a:t>
          </a:r>
        </a:p>
      </dgm:t>
    </dgm:pt>
    <dgm:pt modelId="{25C05082-0D9F-43E9-9568-90D855FCC7F7}" type="parTrans" cxnId="{E62423E0-46D1-40F6-932A-C84B30E297CE}">
      <dgm:prSet/>
      <dgm:spPr/>
      <dgm:t>
        <a:bodyPr/>
        <a:lstStyle/>
        <a:p>
          <a:endParaRPr lang="en-US"/>
        </a:p>
      </dgm:t>
    </dgm:pt>
    <dgm:pt modelId="{009E2134-0F99-4069-9833-2638B1593A98}" type="sibTrans" cxnId="{E62423E0-46D1-40F6-932A-C84B30E297CE}">
      <dgm:prSet/>
      <dgm:spPr/>
      <dgm:t>
        <a:bodyPr/>
        <a:lstStyle/>
        <a:p>
          <a:endParaRPr lang="en-US"/>
        </a:p>
      </dgm:t>
    </dgm:pt>
    <dgm:pt modelId="{3CFEF72D-C5E4-43A5-9312-A25AF2B3BCA9}" type="pres">
      <dgm:prSet presAssocID="{687F3287-5E11-4B2E-ABE7-EE5220C3C59C}" presName="compositeShape" presStyleCnt="0">
        <dgm:presLayoutVars>
          <dgm:chMax val="7"/>
          <dgm:dir/>
          <dgm:resizeHandles val="exact"/>
        </dgm:presLayoutVars>
      </dgm:prSet>
      <dgm:spPr/>
    </dgm:pt>
    <dgm:pt modelId="{22778BB9-31F3-4C6D-85DA-EBC75FBFB907}" type="pres">
      <dgm:prSet presAssocID="{F91A9AC4-EA5E-4370-A88A-41743C26060A}" presName="circ1" presStyleLbl="vennNode1" presStyleIdx="0" presStyleCnt="3"/>
      <dgm:spPr/>
    </dgm:pt>
    <dgm:pt modelId="{296F9197-9F05-4268-8886-CBBF92BFAE63}" type="pres">
      <dgm:prSet presAssocID="{F91A9AC4-EA5E-4370-A88A-41743C26060A}" presName="circ1Tx" presStyleLbl="revTx" presStyleIdx="0" presStyleCnt="0">
        <dgm:presLayoutVars>
          <dgm:chMax val="0"/>
          <dgm:chPref val="0"/>
          <dgm:bulletEnabled val="1"/>
        </dgm:presLayoutVars>
      </dgm:prSet>
      <dgm:spPr/>
    </dgm:pt>
    <dgm:pt modelId="{8FD2FDD1-DB75-4A25-BB4A-CB1BCC623986}" type="pres">
      <dgm:prSet presAssocID="{B115F27E-576F-4377-9795-7F694F112452}" presName="circ2" presStyleLbl="vennNode1" presStyleIdx="1" presStyleCnt="3"/>
      <dgm:spPr/>
    </dgm:pt>
    <dgm:pt modelId="{A7D35537-7A23-4E80-8B01-471139CB8ED6}" type="pres">
      <dgm:prSet presAssocID="{B115F27E-576F-4377-9795-7F694F112452}" presName="circ2Tx" presStyleLbl="revTx" presStyleIdx="0" presStyleCnt="0">
        <dgm:presLayoutVars>
          <dgm:chMax val="0"/>
          <dgm:chPref val="0"/>
          <dgm:bulletEnabled val="1"/>
        </dgm:presLayoutVars>
      </dgm:prSet>
      <dgm:spPr/>
    </dgm:pt>
    <dgm:pt modelId="{3419FDDD-3061-4E58-A7FA-1655EF6085DB}" type="pres">
      <dgm:prSet presAssocID="{67090BCD-9CF3-488D-A6CD-5A1017173D62}" presName="circ3" presStyleLbl="vennNode1" presStyleIdx="2" presStyleCnt="3"/>
      <dgm:spPr/>
    </dgm:pt>
    <dgm:pt modelId="{56B6F35C-0870-432F-8E8A-B801E30BD880}" type="pres">
      <dgm:prSet presAssocID="{67090BCD-9CF3-488D-A6CD-5A1017173D62}" presName="circ3Tx" presStyleLbl="revTx" presStyleIdx="0" presStyleCnt="0">
        <dgm:presLayoutVars>
          <dgm:chMax val="0"/>
          <dgm:chPref val="0"/>
          <dgm:bulletEnabled val="1"/>
        </dgm:presLayoutVars>
      </dgm:prSet>
      <dgm:spPr/>
    </dgm:pt>
  </dgm:ptLst>
  <dgm:cxnLst>
    <dgm:cxn modelId="{13105A08-9E91-4F9E-97E1-827C55F32AE5}" srcId="{687F3287-5E11-4B2E-ABE7-EE5220C3C59C}" destId="{F91A9AC4-EA5E-4370-A88A-41743C26060A}" srcOrd="0" destOrd="0" parTransId="{F4824574-3E43-4636-8D1E-335615DD806E}" sibTransId="{E91DC144-0E50-4F02-A0B5-BDAFA3670BF3}"/>
    <dgm:cxn modelId="{2AD99640-C34C-486D-9BBF-FECD826BB064}" type="presOf" srcId="{67090BCD-9CF3-488D-A6CD-5A1017173D62}" destId="{3419FDDD-3061-4E58-A7FA-1655EF6085DB}" srcOrd="0" destOrd="0" presId="urn:microsoft.com/office/officeart/2005/8/layout/venn1"/>
    <dgm:cxn modelId="{4F6EF068-9D6C-40EF-9C7D-FE7EDBB7653B}" type="presOf" srcId="{B115F27E-576F-4377-9795-7F694F112452}" destId="{A7D35537-7A23-4E80-8B01-471139CB8ED6}" srcOrd="1" destOrd="0" presId="urn:microsoft.com/office/officeart/2005/8/layout/venn1"/>
    <dgm:cxn modelId="{AB4FDF70-3E06-4396-880D-939A9DD5776D}" type="presOf" srcId="{B115F27E-576F-4377-9795-7F694F112452}" destId="{8FD2FDD1-DB75-4A25-BB4A-CB1BCC623986}" srcOrd="0" destOrd="0" presId="urn:microsoft.com/office/officeart/2005/8/layout/venn1"/>
    <dgm:cxn modelId="{C81F4399-9F23-4560-A984-F96F404F250B}" srcId="{687F3287-5E11-4B2E-ABE7-EE5220C3C59C}" destId="{B115F27E-576F-4377-9795-7F694F112452}" srcOrd="1" destOrd="0" parTransId="{927A6292-A67A-4703-811B-DCD2D02ED3F7}" sibTransId="{E0870D3E-C8AF-47FC-BE2D-4046C29EF3AB}"/>
    <dgm:cxn modelId="{05499E9F-41B0-4639-AF6F-E09ADF5AEEBE}" type="presOf" srcId="{F91A9AC4-EA5E-4370-A88A-41743C26060A}" destId="{22778BB9-31F3-4C6D-85DA-EBC75FBFB907}" srcOrd="0" destOrd="0" presId="urn:microsoft.com/office/officeart/2005/8/layout/venn1"/>
    <dgm:cxn modelId="{D460AEA4-8A71-4B29-9103-7BECBB4AC5F3}" type="presOf" srcId="{687F3287-5E11-4B2E-ABE7-EE5220C3C59C}" destId="{3CFEF72D-C5E4-43A5-9312-A25AF2B3BCA9}" srcOrd="0" destOrd="0" presId="urn:microsoft.com/office/officeart/2005/8/layout/venn1"/>
    <dgm:cxn modelId="{E62423E0-46D1-40F6-932A-C84B30E297CE}" srcId="{687F3287-5E11-4B2E-ABE7-EE5220C3C59C}" destId="{67090BCD-9CF3-488D-A6CD-5A1017173D62}" srcOrd="2" destOrd="0" parTransId="{25C05082-0D9F-43E9-9568-90D855FCC7F7}" sibTransId="{009E2134-0F99-4069-9833-2638B1593A98}"/>
    <dgm:cxn modelId="{54C7C4E8-A099-4487-A38E-9DD4034E70FC}" type="presOf" srcId="{F91A9AC4-EA5E-4370-A88A-41743C26060A}" destId="{296F9197-9F05-4268-8886-CBBF92BFAE63}" srcOrd="1" destOrd="0" presId="urn:microsoft.com/office/officeart/2005/8/layout/venn1"/>
    <dgm:cxn modelId="{3CD5CEF8-45C4-43BF-B3AD-A740D73AD30D}" type="presOf" srcId="{67090BCD-9CF3-488D-A6CD-5A1017173D62}" destId="{56B6F35C-0870-432F-8E8A-B801E30BD880}" srcOrd="1" destOrd="0" presId="urn:microsoft.com/office/officeart/2005/8/layout/venn1"/>
    <dgm:cxn modelId="{B5C4C342-6F96-497C-8F21-0C06C97C5624}" type="presParOf" srcId="{3CFEF72D-C5E4-43A5-9312-A25AF2B3BCA9}" destId="{22778BB9-31F3-4C6D-85DA-EBC75FBFB907}" srcOrd="0" destOrd="0" presId="urn:microsoft.com/office/officeart/2005/8/layout/venn1"/>
    <dgm:cxn modelId="{0AB5E97E-49C0-4FFF-BDAD-BBCF30F8CF1C}" type="presParOf" srcId="{3CFEF72D-C5E4-43A5-9312-A25AF2B3BCA9}" destId="{296F9197-9F05-4268-8886-CBBF92BFAE63}" srcOrd="1" destOrd="0" presId="urn:microsoft.com/office/officeart/2005/8/layout/venn1"/>
    <dgm:cxn modelId="{CE71C736-0894-4186-A614-C80385AD6D88}" type="presParOf" srcId="{3CFEF72D-C5E4-43A5-9312-A25AF2B3BCA9}" destId="{8FD2FDD1-DB75-4A25-BB4A-CB1BCC623986}" srcOrd="2" destOrd="0" presId="urn:microsoft.com/office/officeart/2005/8/layout/venn1"/>
    <dgm:cxn modelId="{62718C46-E004-4AEB-80F1-77B5AA3C6B2E}" type="presParOf" srcId="{3CFEF72D-C5E4-43A5-9312-A25AF2B3BCA9}" destId="{A7D35537-7A23-4E80-8B01-471139CB8ED6}" srcOrd="3" destOrd="0" presId="urn:microsoft.com/office/officeart/2005/8/layout/venn1"/>
    <dgm:cxn modelId="{0F9B26A6-DD1A-40D9-82B6-BB119F84B1D2}" type="presParOf" srcId="{3CFEF72D-C5E4-43A5-9312-A25AF2B3BCA9}" destId="{3419FDDD-3061-4E58-A7FA-1655EF6085DB}" srcOrd="4" destOrd="0" presId="urn:microsoft.com/office/officeart/2005/8/layout/venn1"/>
    <dgm:cxn modelId="{E37DE33C-ABCE-43C3-974E-6A157D4BF581}" type="presParOf" srcId="{3CFEF72D-C5E4-43A5-9312-A25AF2B3BCA9}" destId="{56B6F35C-0870-432F-8E8A-B801E30BD880}"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7F3287-5E11-4B2E-ABE7-EE5220C3C59C}" type="doc">
      <dgm:prSet loTypeId="urn:microsoft.com/office/officeart/2005/8/layout/venn1" loCatId="relationship" qsTypeId="urn:microsoft.com/office/officeart/2005/8/quickstyle/simple1" qsCatId="simple" csTypeId="urn:microsoft.com/office/officeart/2005/8/colors/accent1_2" csCatId="accent1" phldr="1"/>
      <dgm:spPr/>
    </dgm:pt>
    <dgm:pt modelId="{3CFEF72D-C5E4-43A5-9312-A25AF2B3BCA9}" type="pres">
      <dgm:prSet presAssocID="{687F3287-5E11-4B2E-ABE7-EE5220C3C59C}" presName="compositeShape" presStyleCnt="0">
        <dgm:presLayoutVars>
          <dgm:chMax val="7"/>
          <dgm:dir/>
          <dgm:resizeHandles val="exact"/>
        </dgm:presLayoutVars>
      </dgm:prSet>
      <dgm:spPr/>
    </dgm:pt>
  </dgm:ptLst>
  <dgm:cxnLst>
    <dgm:cxn modelId="{D460AEA4-8A71-4B29-9103-7BECBB4AC5F3}" type="presOf" srcId="{687F3287-5E11-4B2E-ABE7-EE5220C3C59C}" destId="{3CFEF72D-C5E4-43A5-9312-A25AF2B3BCA9}" srcOrd="0" destOrd="0" presId="urn:microsoft.com/office/officeart/2005/8/layout/ven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778BB9-31F3-4C6D-85DA-EBC75FBFB907}">
      <dsp:nvSpPr>
        <dsp:cNvPr id="0" name=""/>
        <dsp:cNvSpPr/>
      </dsp:nvSpPr>
      <dsp:spPr>
        <a:xfrm>
          <a:off x="1285398" y="54391"/>
          <a:ext cx="2610802" cy="261080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r>
            <a:rPr lang="en-US" sz="3300" kern="1200" dirty="0"/>
            <a:t>People</a:t>
          </a:r>
        </a:p>
      </dsp:txBody>
      <dsp:txXfrm>
        <a:off x="1633505" y="511282"/>
        <a:ext cx="1914588" cy="1174861"/>
      </dsp:txXfrm>
    </dsp:sp>
    <dsp:sp modelId="{8FD2FDD1-DB75-4A25-BB4A-CB1BCC623986}">
      <dsp:nvSpPr>
        <dsp:cNvPr id="0" name=""/>
        <dsp:cNvSpPr/>
      </dsp:nvSpPr>
      <dsp:spPr>
        <a:xfrm>
          <a:off x="2227463" y="1686143"/>
          <a:ext cx="2610802" cy="261080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r>
            <a:rPr lang="en-US" sz="3300" kern="1200" dirty="0"/>
            <a:t>Products</a:t>
          </a:r>
        </a:p>
      </dsp:txBody>
      <dsp:txXfrm>
        <a:off x="3025933" y="2360600"/>
        <a:ext cx="1566481" cy="1435941"/>
      </dsp:txXfrm>
    </dsp:sp>
    <dsp:sp modelId="{3419FDDD-3061-4E58-A7FA-1655EF6085DB}">
      <dsp:nvSpPr>
        <dsp:cNvPr id="0" name=""/>
        <dsp:cNvSpPr/>
      </dsp:nvSpPr>
      <dsp:spPr>
        <a:xfrm>
          <a:off x="343333" y="1686143"/>
          <a:ext cx="2610802" cy="261080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r>
            <a:rPr lang="en-US" sz="3300" kern="1200" dirty="0"/>
            <a:t>Process</a:t>
          </a:r>
        </a:p>
      </dsp:txBody>
      <dsp:txXfrm>
        <a:off x="589184" y="2360600"/>
        <a:ext cx="1566481" cy="14359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E965B1-98B9-494B-A7AC-148E4C93E6B8}" type="datetimeFigureOut">
              <a:rPr lang="en-US" smtClean="0"/>
              <a:t>9/27/2018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2A981C-259B-416A-AFEB-F59D69189924}" type="slidenum">
              <a:rPr lang="en-US" smtClean="0"/>
              <a:t>‹#›</a:t>
            </a:fld>
            <a:endParaRPr lang="en-US"/>
          </a:p>
        </p:txBody>
      </p:sp>
    </p:spTree>
    <p:extLst>
      <p:ext uri="{BB962C8B-B14F-4D97-AF65-F5344CB8AC3E}">
        <p14:creationId xmlns:p14="http://schemas.microsoft.com/office/powerpoint/2010/main" val="2424126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87904-88DE-4022-A424-ACD2E6FC17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9297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https://docs.microsoft.com/azure/devops/pipelines/agents/hosted?view=vsts&amp;tabs=yaml</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87904-88DE-4022-A424-ACD2E6FC17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24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YAML is a 1</a:t>
            </a:r>
            <a:r>
              <a:rPr lang="en-US" baseline="30000" dirty="0"/>
              <a:t>st</a:t>
            </a:r>
            <a:r>
              <a:rPr lang="en-US" dirty="0"/>
              <a:t>-class citizen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87904-88DE-4022-A424-ACD2E6FC17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6516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87904-88DE-4022-A424-ACD2E6FC17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0690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87904-88DE-4022-A424-ACD2E6FC17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6427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87904-88DE-4022-A424-ACD2E6FC17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19941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87904-88DE-4022-A424-ACD2E6FC17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1797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a:t>People </a:t>
            </a:r>
            <a:r>
              <a:rPr lang="en-US" dirty="0"/>
              <a:t>following a process enabled by products to deliver value to end users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87904-88DE-4022-A424-ACD2E6FC17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0698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87904-88DE-4022-A424-ACD2E6FC17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0793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87904-88DE-4022-A424-ACD2E6FC17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167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87904-88DE-4022-A424-ACD2E6FC17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0666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3968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Azure Pipelines is the perfect launchpad for your code – automating your builds and deployments so you spend less time with the nuts and bolts and more time being creative </a:t>
            </a:r>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55613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the builds you need, using the power of Azure you get one service that gives you unlimited build minutes where you can build on Windows Mac and Linux in parallel using a single build YAML file.</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52169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87904-88DE-4022-A424-ACD2E6FC17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3450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3.xml"/><Relationship Id="rId4" Type="http://schemas.openxmlformats.org/officeDocument/2006/relationships/image" Target="../media/image11.jp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3.xml"/><Relationship Id="rId4" Type="http://schemas.openxmlformats.org/officeDocument/2006/relationships/image" Target="../media/image11.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4.xml"/><Relationship Id="rId4" Type="http://schemas.openxmlformats.org/officeDocument/2006/relationships/image" Target="../media/image11.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4.xml"/><Relationship Id="rId4" Type="http://schemas.openxmlformats.org/officeDocument/2006/relationships/image" Target="../media/image11.jp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1BF22-5209-4192-8B34-C580DA511D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990A957-25D2-4ACB-826A-DD159CCA6C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DCCDEE-5A69-40D6-A6C7-5B428E9B928F}"/>
              </a:ext>
            </a:extLst>
          </p:cNvPr>
          <p:cNvSpPr>
            <a:spLocks noGrp="1"/>
          </p:cNvSpPr>
          <p:nvPr>
            <p:ph type="dt" sz="half" idx="10"/>
          </p:nvPr>
        </p:nvSpPr>
        <p:spPr/>
        <p:txBody>
          <a:bodyPr/>
          <a:lstStyle/>
          <a:p>
            <a:fld id="{BDBB446B-BCEE-4311-8436-4E0581A676CF}" type="datetimeFigureOut">
              <a:rPr lang="en-US" smtClean="0"/>
              <a:t>9/27/2018</a:t>
            </a:fld>
            <a:endParaRPr lang="en-US"/>
          </a:p>
        </p:txBody>
      </p:sp>
      <p:sp>
        <p:nvSpPr>
          <p:cNvPr id="5" name="Footer Placeholder 4">
            <a:extLst>
              <a:ext uri="{FF2B5EF4-FFF2-40B4-BE49-F238E27FC236}">
                <a16:creationId xmlns:a16="http://schemas.microsoft.com/office/drawing/2014/main" id="{AD434252-1FC1-467C-8B1E-DF4EF5B22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91DCBF-A88B-410E-ADCA-AE4AA246B3A9}"/>
              </a:ext>
            </a:extLst>
          </p:cNvPr>
          <p:cNvSpPr>
            <a:spLocks noGrp="1"/>
          </p:cNvSpPr>
          <p:nvPr>
            <p:ph type="sldNum" sz="quarter" idx="12"/>
          </p:nvPr>
        </p:nvSpPr>
        <p:spPr/>
        <p:txBody>
          <a:bodyPr/>
          <a:lstStyle/>
          <a:p>
            <a:fld id="{B6B483A1-5E46-47EF-A265-9206354ED76B}" type="slidenum">
              <a:rPr lang="en-US" smtClean="0"/>
              <a:t>‹#›</a:t>
            </a:fld>
            <a:endParaRPr lang="en-US"/>
          </a:p>
        </p:txBody>
      </p:sp>
    </p:spTree>
    <p:extLst>
      <p:ext uri="{BB962C8B-B14F-4D97-AF65-F5344CB8AC3E}">
        <p14:creationId xmlns:p14="http://schemas.microsoft.com/office/powerpoint/2010/main" val="4178348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1E5C0-41C0-4BB0-8358-169E3A4DBE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21088C1-7D19-40ED-B881-451E49C2238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7D1634-B1CF-4E84-81FE-04EA65B2B85D}"/>
              </a:ext>
            </a:extLst>
          </p:cNvPr>
          <p:cNvSpPr>
            <a:spLocks noGrp="1"/>
          </p:cNvSpPr>
          <p:nvPr>
            <p:ph type="dt" sz="half" idx="10"/>
          </p:nvPr>
        </p:nvSpPr>
        <p:spPr/>
        <p:txBody>
          <a:bodyPr/>
          <a:lstStyle/>
          <a:p>
            <a:fld id="{BDBB446B-BCEE-4311-8436-4E0581A676CF}" type="datetimeFigureOut">
              <a:rPr lang="en-US" smtClean="0"/>
              <a:t>9/27/2018</a:t>
            </a:fld>
            <a:endParaRPr lang="en-US"/>
          </a:p>
        </p:txBody>
      </p:sp>
      <p:sp>
        <p:nvSpPr>
          <p:cNvPr id="5" name="Footer Placeholder 4">
            <a:extLst>
              <a:ext uri="{FF2B5EF4-FFF2-40B4-BE49-F238E27FC236}">
                <a16:creationId xmlns:a16="http://schemas.microsoft.com/office/drawing/2014/main" id="{F6D7D8C6-8A4E-4B39-9C4E-54020322B5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1FB3AA-65D9-4856-B557-79FC26BB95F9}"/>
              </a:ext>
            </a:extLst>
          </p:cNvPr>
          <p:cNvSpPr>
            <a:spLocks noGrp="1"/>
          </p:cNvSpPr>
          <p:nvPr>
            <p:ph type="sldNum" sz="quarter" idx="12"/>
          </p:nvPr>
        </p:nvSpPr>
        <p:spPr/>
        <p:txBody>
          <a:bodyPr/>
          <a:lstStyle/>
          <a:p>
            <a:fld id="{B6B483A1-5E46-47EF-A265-9206354ED76B}" type="slidenum">
              <a:rPr lang="en-US" smtClean="0"/>
              <a:t>‹#›</a:t>
            </a:fld>
            <a:endParaRPr lang="en-US"/>
          </a:p>
        </p:txBody>
      </p:sp>
    </p:spTree>
    <p:extLst>
      <p:ext uri="{BB962C8B-B14F-4D97-AF65-F5344CB8AC3E}">
        <p14:creationId xmlns:p14="http://schemas.microsoft.com/office/powerpoint/2010/main" val="168858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A4B563-F536-47A8-A530-04AFA477C90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DB5D3CA-AFC2-4C0E-A0A1-8B55B5B449A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670D62-3069-41FB-916C-5F94CB691124}"/>
              </a:ext>
            </a:extLst>
          </p:cNvPr>
          <p:cNvSpPr>
            <a:spLocks noGrp="1"/>
          </p:cNvSpPr>
          <p:nvPr>
            <p:ph type="dt" sz="half" idx="10"/>
          </p:nvPr>
        </p:nvSpPr>
        <p:spPr/>
        <p:txBody>
          <a:bodyPr/>
          <a:lstStyle/>
          <a:p>
            <a:fld id="{BDBB446B-BCEE-4311-8436-4E0581A676CF}" type="datetimeFigureOut">
              <a:rPr lang="en-US" smtClean="0"/>
              <a:t>9/27/2018</a:t>
            </a:fld>
            <a:endParaRPr lang="en-US"/>
          </a:p>
        </p:txBody>
      </p:sp>
      <p:sp>
        <p:nvSpPr>
          <p:cNvPr id="5" name="Footer Placeholder 4">
            <a:extLst>
              <a:ext uri="{FF2B5EF4-FFF2-40B4-BE49-F238E27FC236}">
                <a16:creationId xmlns:a16="http://schemas.microsoft.com/office/drawing/2014/main" id="{FE36161D-BD75-466C-BA8C-5A25FDDF17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F28BEC-16E7-4CB1-A8E0-BEA23F4D0AAF}"/>
              </a:ext>
            </a:extLst>
          </p:cNvPr>
          <p:cNvSpPr>
            <a:spLocks noGrp="1"/>
          </p:cNvSpPr>
          <p:nvPr>
            <p:ph type="sldNum" sz="quarter" idx="12"/>
          </p:nvPr>
        </p:nvSpPr>
        <p:spPr/>
        <p:txBody>
          <a:bodyPr/>
          <a:lstStyle/>
          <a:p>
            <a:fld id="{B6B483A1-5E46-47EF-A265-9206354ED76B}" type="slidenum">
              <a:rPr lang="en-US" smtClean="0"/>
              <a:t>‹#›</a:t>
            </a:fld>
            <a:endParaRPr lang="en-US"/>
          </a:p>
        </p:txBody>
      </p:sp>
    </p:spTree>
    <p:extLst>
      <p:ext uri="{BB962C8B-B14F-4D97-AF65-F5344CB8AC3E}">
        <p14:creationId xmlns:p14="http://schemas.microsoft.com/office/powerpoint/2010/main" val="195512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C3160E-2579-4584-9765-DC1BA0B358F9}" type="datetimeFigureOut">
              <a:rPr lang="en-US" smtClean="0"/>
              <a:t>9/27/2018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CE71B6-810B-4E00-9712-EF79E9AB3E99}" type="slidenum">
              <a:rPr lang="en-US" smtClean="0"/>
              <a:t>‹#›</a:t>
            </a:fld>
            <a:endParaRPr lang="en-US"/>
          </a:p>
        </p:txBody>
      </p:sp>
    </p:spTree>
    <p:extLst>
      <p:ext uri="{BB962C8B-B14F-4D97-AF65-F5344CB8AC3E}">
        <p14:creationId xmlns:p14="http://schemas.microsoft.com/office/powerpoint/2010/main" val="3676403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C3160E-2579-4584-9765-DC1BA0B358F9}" type="datetimeFigureOut">
              <a:rPr lang="en-US" smtClean="0"/>
              <a:t>9/27/2018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CE71B6-810B-4E00-9712-EF79E9AB3E99}" type="slidenum">
              <a:rPr lang="en-US" smtClean="0"/>
              <a:t>‹#›</a:t>
            </a:fld>
            <a:endParaRPr lang="en-US"/>
          </a:p>
        </p:txBody>
      </p:sp>
    </p:spTree>
    <p:extLst>
      <p:ext uri="{BB962C8B-B14F-4D97-AF65-F5344CB8AC3E}">
        <p14:creationId xmlns:p14="http://schemas.microsoft.com/office/powerpoint/2010/main" val="7390840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EC3160E-2579-4584-9765-DC1BA0B358F9}" type="datetimeFigureOut">
              <a:rPr lang="en-US" smtClean="0"/>
              <a:t>9/27/2018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CE71B6-810B-4E00-9712-EF79E9AB3E99}" type="slidenum">
              <a:rPr lang="en-US" smtClean="0"/>
              <a:t>‹#›</a:t>
            </a:fld>
            <a:endParaRPr lang="en-US"/>
          </a:p>
        </p:txBody>
      </p:sp>
    </p:spTree>
    <p:extLst>
      <p:ext uri="{BB962C8B-B14F-4D97-AF65-F5344CB8AC3E}">
        <p14:creationId xmlns:p14="http://schemas.microsoft.com/office/powerpoint/2010/main" val="28701380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C3160E-2579-4584-9765-DC1BA0B358F9}" type="datetimeFigureOut">
              <a:rPr lang="en-US" smtClean="0"/>
              <a:t>9/27/2018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CE71B6-810B-4E00-9712-EF79E9AB3E99}" type="slidenum">
              <a:rPr lang="en-US" smtClean="0"/>
              <a:t>‹#›</a:t>
            </a:fld>
            <a:endParaRPr lang="en-US"/>
          </a:p>
        </p:txBody>
      </p:sp>
    </p:spTree>
    <p:extLst>
      <p:ext uri="{BB962C8B-B14F-4D97-AF65-F5344CB8AC3E}">
        <p14:creationId xmlns:p14="http://schemas.microsoft.com/office/powerpoint/2010/main" val="32167498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C3160E-2579-4584-9765-DC1BA0B358F9}" type="datetimeFigureOut">
              <a:rPr lang="en-US" smtClean="0"/>
              <a:t>9/27/2018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CE71B6-810B-4E00-9712-EF79E9AB3E99}" type="slidenum">
              <a:rPr lang="en-US" smtClean="0"/>
              <a:t>‹#›</a:t>
            </a:fld>
            <a:endParaRPr lang="en-US"/>
          </a:p>
        </p:txBody>
      </p:sp>
    </p:spTree>
    <p:extLst>
      <p:ext uri="{BB962C8B-B14F-4D97-AF65-F5344CB8AC3E}">
        <p14:creationId xmlns:p14="http://schemas.microsoft.com/office/powerpoint/2010/main" val="13059983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C3160E-2579-4584-9765-DC1BA0B358F9}" type="datetimeFigureOut">
              <a:rPr lang="en-US" smtClean="0"/>
              <a:t>9/27/2018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CE71B6-810B-4E00-9712-EF79E9AB3E99}" type="slidenum">
              <a:rPr lang="en-US" smtClean="0"/>
              <a:t>‹#›</a:t>
            </a:fld>
            <a:endParaRPr lang="en-US"/>
          </a:p>
        </p:txBody>
      </p:sp>
    </p:spTree>
    <p:extLst>
      <p:ext uri="{BB962C8B-B14F-4D97-AF65-F5344CB8AC3E}">
        <p14:creationId xmlns:p14="http://schemas.microsoft.com/office/powerpoint/2010/main" val="10925468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C3160E-2579-4584-9765-DC1BA0B358F9}" type="datetimeFigureOut">
              <a:rPr lang="en-US" smtClean="0"/>
              <a:t>9/27/2018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CE71B6-810B-4E00-9712-EF79E9AB3E99}" type="slidenum">
              <a:rPr lang="en-US" smtClean="0"/>
              <a:t>‹#›</a:t>
            </a:fld>
            <a:endParaRPr lang="en-US"/>
          </a:p>
        </p:txBody>
      </p:sp>
    </p:spTree>
    <p:extLst>
      <p:ext uri="{BB962C8B-B14F-4D97-AF65-F5344CB8AC3E}">
        <p14:creationId xmlns:p14="http://schemas.microsoft.com/office/powerpoint/2010/main" val="16052622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EC3160E-2579-4584-9765-DC1BA0B358F9}" type="datetimeFigureOut">
              <a:rPr lang="en-US" smtClean="0"/>
              <a:t>9/27/2018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CE71B6-810B-4E00-9712-EF79E9AB3E99}" type="slidenum">
              <a:rPr lang="en-US" smtClean="0"/>
              <a:t>‹#›</a:t>
            </a:fld>
            <a:endParaRPr lang="en-US"/>
          </a:p>
        </p:txBody>
      </p:sp>
    </p:spTree>
    <p:extLst>
      <p:ext uri="{BB962C8B-B14F-4D97-AF65-F5344CB8AC3E}">
        <p14:creationId xmlns:p14="http://schemas.microsoft.com/office/powerpoint/2010/main" val="1567546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E5A9-F270-4F3A-9FC6-82A5ECFD82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5AC022-78BA-4EB0-A3AF-57F9D7A3611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10D551-A5E7-4AF5-8D62-3D3F4566DEFF}"/>
              </a:ext>
            </a:extLst>
          </p:cNvPr>
          <p:cNvSpPr>
            <a:spLocks noGrp="1"/>
          </p:cNvSpPr>
          <p:nvPr>
            <p:ph type="dt" sz="half" idx="10"/>
          </p:nvPr>
        </p:nvSpPr>
        <p:spPr/>
        <p:txBody>
          <a:bodyPr/>
          <a:lstStyle/>
          <a:p>
            <a:fld id="{BDBB446B-BCEE-4311-8436-4E0581A676CF}" type="datetimeFigureOut">
              <a:rPr lang="en-US" smtClean="0"/>
              <a:t>9/27/2018</a:t>
            </a:fld>
            <a:endParaRPr lang="en-US"/>
          </a:p>
        </p:txBody>
      </p:sp>
      <p:sp>
        <p:nvSpPr>
          <p:cNvPr id="5" name="Footer Placeholder 4">
            <a:extLst>
              <a:ext uri="{FF2B5EF4-FFF2-40B4-BE49-F238E27FC236}">
                <a16:creationId xmlns:a16="http://schemas.microsoft.com/office/drawing/2014/main" id="{7AC4EFE0-3EE4-4BB0-A04C-FAD79EEF3E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7EC970-38B8-4172-84F9-FBC9DD00E7AD}"/>
              </a:ext>
            </a:extLst>
          </p:cNvPr>
          <p:cNvSpPr>
            <a:spLocks noGrp="1"/>
          </p:cNvSpPr>
          <p:nvPr>
            <p:ph type="sldNum" sz="quarter" idx="12"/>
          </p:nvPr>
        </p:nvSpPr>
        <p:spPr/>
        <p:txBody>
          <a:bodyPr/>
          <a:lstStyle/>
          <a:p>
            <a:fld id="{B6B483A1-5E46-47EF-A265-9206354ED76B}" type="slidenum">
              <a:rPr lang="en-US" smtClean="0"/>
              <a:t>‹#›</a:t>
            </a:fld>
            <a:endParaRPr lang="en-US"/>
          </a:p>
        </p:txBody>
      </p:sp>
    </p:spTree>
    <p:extLst>
      <p:ext uri="{BB962C8B-B14F-4D97-AF65-F5344CB8AC3E}">
        <p14:creationId xmlns:p14="http://schemas.microsoft.com/office/powerpoint/2010/main" val="9030302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EC3160E-2579-4584-9765-DC1BA0B358F9}" type="datetimeFigureOut">
              <a:rPr lang="en-US" smtClean="0"/>
              <a:t>9/27/2018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CE71B6-810B-4E00-9712-EF79E9AB3E99}" type="slidenum">
              <a:rPr lang="en-US" smtClean="0"/>
              <a:t>‹#›</a:t>
            </a:fld>
            <a:endParaRPr lang="en-US"/>
          </a:p>
        </p:txBody>
      </p:sp>
    </p:spTree>
    <p:extLst>
      <p:ext uri="{BB962C8B-B14F-4D97-AF65-F5344CB8AC3E}">
        <p14:creationId xmlns:p14="http://schemas.microsoft.com/office/powerpoint/2010/main" val="6512299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C3160E-2579-4584-9765-DC1BA0B358F9}" type="datetimeFigureOut">
              <a:rPr lang="en-US" smtClean="0"/>
              <a:t>9/27/2018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CE71B6-810B-4E00-9712-EF79E9AB3E99}" type="slidenum">
              <a:rPr lang="en-US" smtClean="0"/>
              <a:t>‹#›</a:t>
            </a:fld>
            <a:endParaRPr lang="en-US"/>
          </a:p>
        </p:txBody>
      </p:sp>
    </p:spTree>
    <p:extLst>
      <p:ext uri="{BB962C8B-B14F-4D97-AF65-F5344CB8AC3E}">
        <p14:creationId xmlns:p14="http://schemas.microsoft.com/office/powerpoint/2010/main" val="21723275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C3160E-2579-4584-9765-DC1BA0B358F9}" type="datetimeFigureOut">
              <a:rPr lang="en-US" smtClean="0"/>
              <a:t>9/27/2018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CE71B6-810B-4E00-9712-EF79E9AB3E99}" type="slidenum">
              <a:rPr lang="en-US" smtClean="0"/>
              <a:t>‹#›</a:t>
            </a:fld>
            <a:endParaRPr lang="en-US"/>
          </a:p>
        </p:txBody>
      </p:sp>
    </p:spTree>
    <p:extLst>
      <p:ext uri="{BB962C8B-B14F-4D97-AF65-F5344CB8AC3E}">
        <p14:creationId xmlns:p14="http://schemas.microsoft.com/office/powerpoint/2010/main" val="1110523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6915880" cy="1793104"/>
          </a:xfrm>
          <a:noFill/>
        </p:spPr>
        <p:txBody>
          <a:bodyPr lIns="0" tIns="0" rIns="0" bIns="182880" anchor="b" anchorCtr="0"/>
          <a:lstStyle>
            <a:lvl1pPr>
              <a:defRPr sz="5294" strike="noStrike" spc="-147" baseline="0">
                <a:solidFill>
                  <a:schemeClr val="bg2"/>
                </a:solidFill>
                <a:latin typeface="+mj-lt"/>
              </a:defRPr>
            </a:lvl1pPr>
          </a:lstStyle>
          <a:p>
            <a:r>
              <a:rPr lang="en-US" dirty="0"/>
              <a:t>Azure DevOps</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691588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pic>
        <p:nvPicPr>
          <p:cNvPr id="7" name="Picture 6">
            <a:extLst>
              <a:ext uri="{FF2B5EF4-FFF2-40B4-BE49-F238E27FC236}">
                <a16:creationId xmlns:a16="http://schemas.microsoft.com/office/drawing/2014/main" id="{BD3B56DE-35B4-4011-AD7D-3475F2DB861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05594" y="2540314"/>
            <a:ext cx="5351635" cy="4187624"/>
          </a:xfrm>
          <a:prstGeom prst="rect">
            <a:avLst/>
          </a:prstGeom>
        </p:spPr>
      </p:pic>
    </p:spTree>
    <p:extLst>
      <p:ext uri="{BB962C8B-B14F-4D97-AF65-F5344CB8AC3E}">
        <p14:creationId xmlns:p14="http://schemas.microsoft.com/office/powerpoint/2010/main" val="3689524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807456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875" y="252099"/>
            <a:ext cx="1970160" cy="724814"/>
          </a:xfrm>
          <a:prstGeom prst="rect">
            <a:avLst/>
          </a:prstGeom>
        </p:spPr>
      </p:pic>
    </p:spTree>
    <p:extLst>
      <p:ext uri="{BB962C8B-B14F-4D97-AF65-F5344CB8AC3E}">
        <p14:creationId xmlns:p14="http://schemas.microsoft.com/office/powerpoint/2010/main" val="24249442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16141" y="2605914"/>
            <a:ext cx="4877472" cy="4187624"/>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8439504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6206812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24189616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18261174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1BCD7-96F2-44B2-9522-5D9F673BCB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08D0D2-D366-4714-9D5F-7C5A160DB5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34B5AE5-F325-4D06-AADA-2120692E23E3}"/>
              </a:ext>
            </a:extLst>
          </p:cNvPr>
          <p:cNvSpPr>
            <a:spLocks noGrp="1"/>
          </p:cNvSpPr>
          <p:nvPr>
            <p:ph type="dt" sz="half" idx="10"/>
          </p:nvPr>
        </p:nvSpPr>
        <p:spPr/>
        <p:txBody>
          <a:bodyPr/>
          <a:lstStyle/>
          <a:p>
            <a:fld id="{BDBB446B-BCEE-4311-8436-4E0581A676CF}" type="datetimeFigureOut">
              <a:rPr lang="en-US" smtClean="0"/>
              <a:t>9/27/2018</a:t>
            </a:fld>
            <a:endParaRPr lang="en-US"/>
          </a:p>
        </p:txBody>
      </p:sp>
      <p:sp>
        <p:nvSpPr>
          <p:cNvPr id="5" name="Footer Placeholder 4">
            <a:extLst>
              <a:ext uri="{FF2B5EF4-FFF2-40B4-BE49-F238E27FC236}">
                <a16:creationId xmlns:a16="http://schemas.microsoft.com/office/drawing/2014/main" id="{FF7BD177-776B-4049-990E-77997B3FF5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2A6AA6-884A-43F5-91A4-317205FB1189}"/>
              </a:ext>
            </a:extLst>
          </p:cNvPr>
          <p:cNvSpPr>
            <a:spLocks noGrp="1"/>
          </p:cNvSpPr>
          <p:nvPr>
            <p:ph type="sldNum" sz="quarter" idx="12"/>
          </p:nvPr>
        </p:nvSpPr>
        <p:spPr/>
        <p:txBody>
          <a:bodyPr/>
          <a:lstStyle/>
          <a:p>
            <a:fld id="{B6B483A1-5E46-47EF-A265-9206354ED76B}" type="slidenum">
              <a:rPr lang="en-US" smtClean="0"/>
              <a:t>‹#›</a:t>
            </a:fld>
            <a:endParaRPr lang="en-US"/>
          </a:p>
        </p:txBody>
      </p:sp>
    </p:spTree>
    <p:extLst>
      <p:ext uri="{BB962C8B-B14F-4D97-AF65-F5344CB8AC3E}">
        <p14:creationId xmlns:p14="http://schemas.microsoft.com/office/powerpoint/2010/main" val="30953634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4293630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73930631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51493517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333632671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117319908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90720165"/>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360991071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139547945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4179551584"/>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100094717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6BF8F-8A2E-4310-A957-B8E31B9BFA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30D1C0-C501-44C3-A1B1-1C99F926574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FF6673-D303-4F00-997F-E3F74A6B5B4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FB5FA5F-11A2-4B3A-94E5-53B05673576F}"/>
              </a:ext>
            </a:extLst>
          </p:cNvPr>
          <p:cNvSpPr>
            <a:spLocks noGrp="1"/>
          </p:cNvSpPr>
          <p:nvPr>
            <p:ph type="dt" sz="half" idx="10"/>
          </p:nvPr>
        </p:nvSpPr>
        <p:spPr/>
        <p:txBody>
          <a:bodyPr/>
          <a:lstStyle/>
          <a:p>
            <a:fld id="{BDBB446B-BCEE-4311-8436-4E0581A676CF}" type="datetimeFigureOut">
              <a:rPr lang="en-US" smtClean="0"/>
              <a:t>9/27/2018</a:t>
            </a:fld>
            <a:endParaRPr lang="en-US"/>
          </a:p>
        </p:txBody>
      </p:sp>
      <p:sp>
        <p:nvSpPr>
          <p:cNvPr id="6" name="Footer Placeholder 5">
            <a:extLst>
              <a:ext uri="{FF2B5EF4-FFF2-40B4-BE49-F238E27FC236}">
                <a16:creationId xmlns:a16="http://schemas.microsoft.com/office/drawing/2014/main" id="{2E8DE680-C0C5-402C-959C-8E889F6479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41EDB5-05C7-433B-9819-F6BEA58CB7D0}"/>
              </a:ext>
            </a:extLst>
          </p:cNvPr>
          <p:cNvSpPr>
            <a:spLocks noGrp="1"/>
          </p:cNvSpPr>
          <p:nvPr>
            <p:ph type="sldNum" sz="quarter" idx="12"/>
          </p:nvPr>
        </p:nvSpPr>
        <p:spPr/>
        <p:txBody>
          <a:bodyPr/>
          <a:lstStyle/>
          <a:p>
            <a:fld id="{B6B483A1-5E46-47EF-A265-9206354ED76B}" type="slidenum">
              <a:rPr lang="en-US" smtClean="0"/>
              <a:t>‹#›</a:t>
            </a:fld>
            <a:endParaRPr lang="en-US"/>
          </a:p>
        </p:txBody>
      </p:sp>
    </p:spTree>
    <p:extLst>
      <p:ext uri="{BB962C8B-B14F-4D97-AF65-F5344CB8AC3E}">
        <p14:creationId xmlns:p14="http://schemas.microsoft.com/office/powerpoint/2010/main" val="343872825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572673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636360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438188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Tree>
    <p:extLst>
      <p:ext uri="{BB962C8B-B14F-4D97-AF65-F5344CB8AC3E}">
        <p14:creationId xmlns:p14="http://schemas.microsoft.com/office/powerpoint/2010/main" val="3618458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28568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37511697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41587182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34397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045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781627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6915880" cy="1793104"/>
          </a:xfrm>
          <a:noFill/>
        </p:spPr>
        <p:txBody>
          <a:bodyPr lIns="0" tIns="0" rIns="0" bIns="182880" anchor="b" anchorCtr="0"/>
          <a:lstStyle>
            <a:lvl1pPr>
              <a:defRPr sz="5294" strike="noStrike" spc="-147" baseline="0">
                <a:solidFill>
                  <a:schemeClr val="bg2"/>
                </a:solidFill>
                <a:latin typeface="+mj-lt"/>
              </a:defRPr>
            </a:lvl1pPr>
          </a:lstStyle>
          <a:p>
            <a:r>
              <a:rPr lang="en-US" dirty="0"/>
              <a:t>Azure DevOps</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691588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pic>
        <p:nvPicPr>
          <p:cNvPr id="7" name="Picture 6">
            <a:extLst>
              <a:ext uri="{FF2B5EF4-FFF2-40B4-BE49-F238E27FC236}">
                <a16:creationId xmlns:a16="http://schemas.microsoft.com/office/drawing/2014/main" id="{BD3B56DE-35B4-4011-AD7D-3475F2DB861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05594" y="2540314"/>
            <a:ext cx="5351635" cy="4187624"/>
          </a:xfrm>
          <a:prstGeom prst="rect">
            <a:avLst/>
          </a:prstGeom>
        </p:spPr>
      </p:pic>
    </p:spTree>
    <p:extLst>
      <p:ext uri="{BB962C8B-B14F-4D97-AF65-F5344CB8AC3E}">
        <p14:creationId xmlns:p14="http://schemas.microsoft.com/office/powerpoint/2010/main" val="35846865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B9B95-DD22-4FBD-868D-A791838E4FF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052FB9-7493-4E79-827F-B6AED10E07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EBDD6FC-EF29-45DF-874B-E52B2E200F8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3ED751-242E-4107-A51B-865CA77667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7E9DE65-9AC2-4766-BEAF-4CA437D566B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8B73E6-B1E1-4CAB-8821-7FA9E794D5AD}"/>
              </a:ext>
            </a:extLst>
          </p:cNvPr>
          <p:cNvSpPr>
            <a:spLocks noGrp="1"/>
          </p:cNvSpPr>
          <p:nvPr>
            <p:ph type="dt" sz="half" idx="10"/>
          </p:nvPr>
        </p:nvSpPr>
        <p:spPr/>
        <p:txBody>
          <a:bodyPr/>
          <a:lstStyle/>
          <a:p>
            <a:fld id="{BDBB446B-BCEE-4311-8436-4E0581A676CF}" type="datetimeFigureOut">
              <a:rPr lang="en-US" smtClean="0"/>
              <a:t>9/27/2018</a:t>
            </a:fld>
            <a:endParaRPr lang="en-US"/>
          </a:p>
        </p:txBody>
      </p:sp>
      <p:sp>
        <p:nvSpPr>
          <p:cNvPr id="8" name="Footer Placeholder 7">
            <a:extLst>
              <a:ext uri="{FF2B5EF4-FFF2-40B4-BE49-F238E27FC236}">
                <a16:creationId xmlns:a16="http://schemas.microsoft.com/office/drawing/2014/main" id="{E3F85FC4-2CB5-408B-A711-52787CC25BF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BE3AD03-7059-45C7-B3BF-D1E585AE9CD1}"/>
              </a:ext>
            </a:extLst>
          </p:cNvPr>
          <p:cNvSpPr>
            <a:spLocks noGrp="1"/>
          </p:cNvSpPr>
          <p:nvPr>
            <p:ph type="sldNum" sz="quarter" idx="12"/>
          </p:nvPr>
        </p:nvSpPr>
        <p:spPr/>
        <p:txBody>
          <a:bodyPr/>
          <a:lstStyle/>
          <a:p>
            <a:fld id="{B6B483A1-5E46-47EF-A265-9206354ED76B}" type="slidenum">
              <a:rPr lang="en-US" smtClean="0"/>
              <a:t>‹#›</a:t>
            </a:fld>
            <a:endParaRPr lang="en-US"/>
          </a:p>
        </p:txBody>
      </p:sp>
    </p:spTree>
    <p:extLst>
      <p:ext uri="{BB962C8B-B14F-4D97-AF65-F5344CB8AC3E}">
        <p14:creationId xmlns:p14="http://schemas.microsoft.com/office/powerpoint/2010/main" val="19681037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390691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875" y="252099"/>
            <a:ext cx="1970160" cy="724814"/>
          </a:xfrm>
          <a:prstGeom prst="rect">
            <a:avLst/>
          </a:prstGeom>
        </p:spPr>
      </p:pic>
    </p:spTree>
    <p:extLst>
      <p:ext uri="{BB962C8B-B14F-4D97-AF65-F5344CB8AC3E}">
        <p14:creationId xmlns:p14="http://schemas.microsoft.com/office/powerpoint/2010/main" val="17258461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16141" y="2605914"/>
            <a:ext cx="4877472" cy="4187624"/>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31074070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2891006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235527569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327611332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6818039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145616142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259820694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358604294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0D9C5-DB42-48AC-B06A-98F78AB78E3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BFC65BA-3529-43B5-9AF6-1D310D368C1E}"/>
              </a:ext>
            </a:extLst>
          </p:cNvPr>
          <p:cNvSpPr>
            <a:spLocks noGrp="1"/>
          </p:cNvSpPr>
          <p:nvPr>
            <p:ph type="dt" sz="half" idx="10"/>
          </p:nvPr>
        </p:nvSpPr>
        <p:spPr/>
        <p:txBody>
          <a:bodyPr/>
          <a:lstStyle/>
          <a:p>
            <a:fld id="{BDBB446B-BCEE-4311-8436-4E0581A676CF}" type="datetimeFigureOut">
              <a:rPr lang="en-US" smtClean="0"/>
              <a:t>9/27/2018</a:t>
            </a:fld>
            <a:endParaRPr lang="en-US"/>
          </a:p>
        </p:txBody>
      </p:sp>
      <p:sp>
        <p:nvSpPr>
          <p:cNvPr id="4" name="Footer Placeholder 3">
            <a:extLst>
              <a:ext uri="{FF2B5EF4-FFF2-40B4-BE49-F238E27FC236}">
                <a16:creationId xmlns:a16="http://schemas.microsoft.com/office/drawing/2014/main" id="{E0C5EA89-C904-4354-B609-843E0A21C4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A1F08B6-80BB-494A-9636-38F0C023D784}"/>
              </a:ext>
            </a:extLst>
          </p:cNvPr>
          <p:cNvSpPr>
            <a:spLocks noGrp="1"/>
          </p:cNvSpPr>
          <p:nvPr>
            <p:ph type="sldNum" sz="quarter" idx="12"/>
          </p:nvPr>
        </p:nvSpPr>
        <p:spPr/>
        <p:txBody>
          <a:bodyPr/>
          <a:lstStyle/>
          <a:p>
            <a:fld id="{B6B483A1-5E46-47EF-A265-9206354ED76B}" type="slidenum">
              <a:rPr lang="en-US" smtClean="0"/>
              <a:t>‹#›</a:t>
            </a:fld>
            <a:endParaRPr lang="en-US"/>
          </a:p>
        </p:txBody>
      </p:sp>
    </p:spTree>
    <p:extLst>
      <p:ext uri="{BB962C8B-B14F-4D97-AF65-F5344CB8AC3E}">
        <p14:creationId xmlns:p14="http://schemas.microsoft.com/office/powerpoint/2010/main" val="382319360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52112658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2038621632"/>
      </p:ext>
    </p:extLst>
  </p:cSld>
  <p:clrMapOvr>
    <a:masterClrMapping/>
  </p:clrMapOvr>
  <p:transition>
    <p:fade/>
  </p:transition>
  <p:extLst mod="1">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10306953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330572004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56847064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191115482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868943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141476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40222253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Tree>
    <p:extLst>
      <p:ext uri="{BB962C8B-B14F-4D97-AF65-F5344CB8AC3E}">
        <p14:creationId xmlns:p14="http://schemas.microsoft.com/office/powerpoint/2010/main" val="15443934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937B3C-682B-4531-AA6E-C575363A711E}"/>
              </a:ext>
            </a:extLst>
          </p:cNvPr>
          <p:cNvSpPr>
            <a:spLocks noGrp="1"/>
          </p:cNvSpPr>
          <p:nvPr>
            <p:ph type="dt" sz="half" idx="10"/>
          </p:nvPr>
        </p:nvSpPr>
        <p:spPr/>
        <p:txBody>
          <a:bodyPr/>
          <a:lstStyle/>
          <a:p>
            <a:fld id="{BDBB446B-BCEE-4311-8436-4E0581A676CF}" type="datetimeFigureOut">
              <a:rPr lang="en-US" smtClean="0"/>
              <a:t>9/27/2018</a:t>
            </a:fld>
            <a:endParaRPr lang="en-US"/>
          </a:p>
        </p:txBody>
      </p:sp>
      <p:sp>
        <p:nvSpPr>
          <p:cNvPr id="3" name="Footer Placeholder 2">
            <a:extLst>
              <a:ext uri="{FF2B5EF4-FFF2-40B4-BE49-F238E27FC236}">
                <a16:creationId xmlns:a16="http://schemas.microsoft.com/office/drawing/2014/main" id="{00F4D163-1D7D-4BCB-AE54-6266CF60DA5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E06A51-C075-4A2C-908E-B2A2C53E5C43}"/>
              </a:ext>
            </a:extLst>
          </p:cNvPr>
          <p:cNvSpPr>
            <a:spLocks noGrp="1"/>
          </p:cNvSpPr>
          <p:nvPr>
            <p:ph type="sldNum" sz="quarter" idx="12"/>
          </p:nvPr>
        </p:nvSpPr>
        <p:spPr/>
        <p:txBody>
          <a:bodyPr/>
          <a:lstStyle/>
          <a:p>
            <a:fld id="{B6B483A1-5E46-47EF-A265-9206354ED76B}" type="slidenum">
              <a:rPr lang="en-US" smtClean="0"/>
              <a:t>‹#›</a:t>
            </a:fld>
            <a:endParaRPr lang="en-US"/>
          </a:p>
        </p:txBody>
      </p:sp>
    </p:spTree>
    <p:extLst>
      <p:ext uri="{BB962C8B-B14F-4D97-AF65-F5344CB8AC3E}">
        <p14:creationId xmlns:p14="http://schemas.microsoft.com/office/powerpoint/2010/main" val="101022148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303028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38037578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3316859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819560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8555588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1"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369353"/>
          </a:xfrm>
        </p:spPr>
        <p:txBody>
          <a:bodyPr/>
          <a:lstStyle>
            <a:lvl1pPr marL="0" indent="0" algn="l">
              <a:buNone/>
              <a:defRPr sz="2400"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13101873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1"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369353"/>
          </a:xfrm>
        </p:spPr>
        <p:txBody>
          <a:bodyPr/>
          <a:lstStyle>
            <a:lvl1pPr marL="0" indent="0" algn="l">
              <a:buNone/>
              <a:defRPr sz="2400"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111904" y="1866901"/>
            <a:ext cx="5622896"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65152" y="1866901"/>
            <a:ext cx="5646753"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9663877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6517130"/>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045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31650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98797-9D22-44DA-B643-13C5D9775B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3ED3050-D1F7-4DA2-9A25-BE3DDAA03C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FC7D82E-4858-4541-A752-A04288AD8F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F00894C-215B-41CF-A561-58C5FC59C8EA}"/>
              </a:ext>
            </a:extLst>
          </p:cNvPr>
          <p:cNvSpPr>
            <a:spLocks noGrp="1"/>
          </p:cNvSpPr>
          <p:nvPr>
            <p:ph type="dt" sz="half" idx="10"/>
          </p:nvPr>
        </p:nvSpPr>
        <p:spPr/>
        <p:txBody>
          <a:bodyPr/>
          <a:lstStyle/>
          <a:p>
            <a:fld id="{BDBB446B-BCEE-4311-8436-4E0581A676CF}" type="datetimeFigureOut">
              <a:rPr lang="en-US" smtClean="0"/>
              <a:t>9/27/2018</a:t>
            </a:fld>
            <a:endParaRPr lang="en-US"/>
          </a:p>
        </p:txBody>
      </p:sp>
      <p:sp>
        <p:nvSpPr>
          <p:cNvPr id="6" name="Footer Placeholder 5">
            <a:extLst>
              <a:ext uri="{FF2B5EF4-FFF2-40B4-BE49-F238E27FC236}">
                <a16:creationId xmlns:a16="http://schemas.microsoft.com/office/drawing/2014/main" id="{FBBC7CA2-CCB0-4F68-8571-B58F627BC0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8D06BD-867F-4E6A-82F8-907FFF8DD140}"/>
              </a:ext>
            </a:extLst>
          </p:cNvPr>
          <p:cNvSpPr>
            <a:spLocks noGrp="1"/>
          </p:cNvSpPr>
          <p:nvPr>
            <p:ph type="sldNum" sz="quarter" idx="12"/>
          </p:nvPr>
        </p:nvSpPr>
        <p:spPr/>
        <p:txBody>
          <a:bodyPr/>
          <a:lstStyle/>
          <a:p>
            <a:fld id="{B6B483A1-5E46-47EF-A265-9206354ED76B}" type="slidenum">
              <a:rPr lang="en-US" smtClean="0"/>
              <a:t>‹#›</a:t>
            </a:fld>
            <a:endParaRPr lang="en-US"/>
          </a:p>
        </p:txBody>
      </p:sp>
    </p:spTree>
    <p:extLst>
      <p:ext uri="{BB962C8B-B14F-4D97-AF65-F5344CB8AC3E}">
        <p14:creationId xmlns:p14="http://schemas.microsoft.com/office/powerpoint/2010/main" val="3809521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BCE86-CC36-4AD7-8262-BBAF3825BF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580F33-8379-4682-B699-E3BE95B29F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A090E72-1425-4F20-8FA7-90DF487F32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4A28348-81DD-4502-B835-E9AE1FAB67E3}"/>
              </a:ext>
            </a:extLst>
          </p:cNvPr>
          <p:cNvSpPr>
            <a:spLocks noGrp="1"/>
          </p:cNvSpPr>
          <p:nvPr>
            <p:ph type="dt" sz="half" idx="10"/>
          </p:nvPr>
        </p:nvSpPr>
        <p:spPr/>
        <p:txBody>
          <a:bodyPr/>
          <a:lstStyle/>
          <a:p>
            <a:fld id="{BDBB446B-BCEE-4311-8436-4E0581A676CF}" type="datetimeFigureOut">
              <a:rPr lang="en-US" smtClean="0"/>
              <a:t>9/27/2018</a:t>
            </a:fld>
            <a:endParaRPr lang="en-US"/>
          </a:p>
        </p:txBody>
      </p:sp>
      <p:sp>
        <p:nvSpPr>
          <p:cNvPr id="6" name="Footer Placeholder 5">
            <a:extLst>
              <a:ext uri="{FF2B5EF4-FFF2-40B4-BE49-F238E27FC236}">
                <a16:creationId xmlns:a16="http://schemas.microsoft.com/office/drawing/2014/main" id="{46F47BF8-87D1-409C-9705-2C556541ED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CED6C0-35BF-4C55-B04B-A5ED1B15EF32}"/>
              </a:ext>
            </a:extLst>
          </p:cNvPr>
          <p:cNvSpPr>
            <a:spLocks noGrp="1"/>
          </p:cNvSpPr>
          <p:nvPr>
            <p:ph type="sldNum" sz="quarter" idx="12"/>
          </p:nvPr>
        </p:nvSpPr>
        <p:spPr/>
        <p:txBody>
          <a:bodyPr/>
          <a:lstStyle/>
          <a:p>
            <a:fld id="{B6B483A1-5E46-47EF-A265-9206354ED76B}" type="slidenum">
              <a:rPr lang="en-US" smtClean="0"/>
              <a:t>‹#›</a:t>
            </a:fld>
            <a:endParaRPr lang="en-US"/>
          </a:p>
        </p:txBody>
      </p:sp>
    </p:spTree>
    <p:extLst>
      <p:ext uri="{BB962C8B-B14F-4D97-AF65-F5344CB8AC3E}">
        <p14:creationId xmlns:p14="http://schemas.microsoft.com/office/powerpoint/2010/main" val="907195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image" Target="../media/image2.emf"/><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image" Target="../media/image1.png"/><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image" Target="../media/image2.emf"/><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image" Target="../media/image1.png"/><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theme" Target="../theme/theme4.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4A24EB-05FD-4968-AD4C-358DD674E7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E9608FC-5743-48A0-B8DB-16FCAC0D6B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0AF83C-42CD-4589-B9C6-ABBE26A175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BB446B-BCEE-4311-8436-4E0581A676CF}" type="datetimeFigureOut">
              <a:rPr lang="en-US" smtClean="0"/>
              <a:t>9/27/2018</a:t>
            </a:fld>
            <a:endParaRPr lang="en-US"/>
          </a:p>
        </p:txBody>
      </p:sp>
      <p:sp>
        <p:nvSpPr>
          <p:cNvPr id="5" name="Footer Placeholder 4">
            <a:extLst>
              <a:ext uri="{FF2B5EF4-FFF2-40B4-BE49-F238E27FC236}">
                <a16:creationId xmlns:a16="http://schemas.microsoft.com/office/drawing/2014/main" id="{9F88F2D5-8E3E-42E4-97EA-A888062DC1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2E1BD7A-8E35-41DA-B665-921DE7BF27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B483A1-5E46-47EF-A265-9206354ED76B}" type="slidenum">
              <a:rPr lang="en-US" smtClean="0"/>
              <a:t>‹#›</a:t>
            </a:fld>
            <a:endParaRPr lang="en-US"/>
          </a:p>
        </p:txBody>
      </p:sp>
    </p:spTree>
    <p:extLst>
      <p:ext uri="{BB962C8B-B14F-4D97-AF65-F5344CB8AC3E}">
        <p14:creationId xmlns:p14="http://schemas.microsoft.com/office/powerpoint/2010/main" val="1272842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C3160E-2579-4584-9765-DC1BA0B358F9}" type="datetimeFigureOut">
              <a:rPr lang="en-US" smtClean="0"/>
              <a:t>9/27/2018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CE71B6-810B-4E00-9712-EF79E9AB3E99}" type="slidenum">
              <a:rPr lang="en-US" smtClean="0"/>
              <a:t>‹#›</a:t>
            </a:fld>
            <a:endParaRPr lang="en-US"/>
          </a:p>
        </p:txBody>
      </p:sp>
    </p:spTree>
    <p:extLst>
      <p:ext uri="{BB962C8B-B14F-4D97-AF65-F5344CB8AC3E}">
        <p14:creationId xmlns:p14="http://schemas.microsoft.com/office/powerpoint/2010/main" val="22258166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8"/>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93530939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2"/>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1694004376"/>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 id="2147483727" r:id="rId26"/>
    <p:sldLayoutId id="2147483728" r:id="rId27"/>
    <p:sldLayoutId id="2147483729" r:id="rId28"/>
    <p:sldLayoutId id="2147483730" r:id="rId29"/>
    <p:sldLayoutId id="2147483731" r:id="rId30"/>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6.png"/><Relationship Id="rId1" Type="http://schemas.openxmlformats.org/officeDocument/2006/relationships/slideLayout" Target="../slideLayouts/slideLayout61.xm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hyperlink" Target="https://docs.microsoft.com/azure/key-vault/vs-key-vault-add-connected-service" TargetMode="External"/><Relationship Id="rId5" Type="http://schemas.openxmlformats.org/officeDocument/2006/relationships/hyperlink" Target="https://aka.ms/aspnet-devops-slides" TargetMode="External"/><Relationship Id="rId4" Type="http://schemas.openxmlformats.org/officeDocument/2006/relationships/hyperlink" Target="https://aka.ms/aspnetdevops"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7.pn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19.png"/><Relationship Id="rId4" Type="http://schemas.openxmlformats.org/officeDocument/2006/relationships/diagramData" Target="../diagrams/data2.xml"/><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5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svg"/><Relationship Id="rId12"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65.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61.xml"/><Relationship Id="rId5" Type="http://schemas.openxmlformats.org/officeDocument/2006/relationships/image" Target="../media/image38.sv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Image result for Azure logo png">
            <a:extLst>
              <a:ext uri="{FF2B5EF4-FFF2-40B4-BE49-F238E27FC236}">
                <a16:creationId xmlns:a16="http://schemas.microsoft.com/office/drawing/2014/main" id="{4799D144-344A-49A9-AEFC-52C48CF65E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338" r="12690" b="-2"/>
          <a:stretch/>
        </p:blipFill>
        <p:spPr bwMode="auto">
          <a:xfrm>
            <a:off x="2787416" y="975"/>
            <a:ext cx="940143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15E6E15-70E2-44C3-BB32-763C57CBF57B}"/>
              </a:ext>
            </a:extLst>
          </p:cNvPr>
          <p:cNvPicPr>
            <a:picLocks noChangeAspect="1"/>
          </p:cNvPicPr>
          <p:nvPr/>
        </p:nvPicPr>
        <p:blipFill rotWithShape="1">
          <a:blip r:embed="rId3">
            <a:extLst>
              <a:ext uri="{28A0092B-C50C-407E-A947-70E740481C1C}">
                <a14:useLocalDpi xmlns:a14="http://schemas.microsoft.com/office/drawing/2010/main" val="0"/>
              </a:ext>
            </a:extLst>
          </a:blip>
          <a:srcRect t="11131" b="4600"/>
          <a:stretch/>
        </p:blipFill>
        <p:spPr>
          <a:xfrm>
            <a:off x="-25" y="10"/>
            <a:ext cx="12192000" cy="6857990"/>
          </a:xfrm>
          <a:custGeom>
            <a:avLst/>
            <a:gdLst>
              <a:gd name="connsiteX0" fmla="*/ 10767920 w 12192000"/>
              <a:gd name="connsiteY0" fmla="*/ 0 h 6858000"/>
              <a:gd name="connsiteX1" fmla="*/ 12192000 w 12192000"/>
              <a:gd name="connsiteY1" fmla="*/ 0 h 6858000"/>
              <a:gd name="connsiteX2" fmla="*/ 12192000 w 12192000"/>
              <a:gd name="connsiteY2" fmla="*/ 927417 h 6858000"/>
              <a:gd name="connsiteX3" fmla="*/ 12082763 w 12192000"/>
              <a:gd name="connsiteY3" fmla="*/ 823269 h 6858000"/>
              <a:gd name="connsiteX4" fmla="*/ 10841978 w 12192000"/>
              <a:gd name="connsiteY4" fmla="*/ 29200 h 6858000"/>
              <a:gd name="connsiteX5" fmla="*/ 6012882 w 12192000"/>
              <a:gd name="connsiteY5" fmla="*/ 0 h 6858000"/>
              <a:gd name="connsiteX6" fmla="*/ 7504417 w 12192000"/>
              <a:gd name="connsiteY6" fmla="*/ 0 h 6858000"/>
              <a:gd name="connsiteX7" fmla="*/ 7430359 w 12192000"/>
              <a:gd name="connsiteY7" fmla="*/ 29200 h 6858000"/>
              <a:gd name="connsiteX8" fmla="*/ 4753816 w 12192000"/>
              <a:gd name="connsiteY8" fmla="*/ 4067166 h 6858000"/>
              <a:gd name="connsiteX9" fmla="*/ 5754532 w 12192000"/>
              <a:gd name="connsiteY9" fmla="*/ 6854750 h 6858000"/>
              <a:gd name="connsiteX10" fmla="*/ 5757486 w 12192000"/>
              <a:gd name="connsiteY10" fmla="*/ 6858000 h 6858000"/>
              <a:gd name="connsiteX11" fmla="*/ 4830677 w 12192000"/>
              <a:gd name="connsiteY11" fmla="*/ 6858000 h 6858000"/>
              <a:gd name="connsiteX12" fmla="*/ 4745134 w 12192000"/>
              <a:gd name="connsiteY12" fmla="*/ 6724465 h 6858000"/>
              <a:gd name="connsiteX13" fmla="*/ 4004010 w 12192000"/>
              <a:gd name="connsiteY13" fmla="*/ 4067979 h 6858000"/>
              <a:gd name="connsiteX14" fmla="*/ 5866922 w 12192000"/>
              <a:gd name="connsiteY14" fmla="*/ 114788 h 6858000"/>
              <a:gd name="connsiteX15" fmla="*/ 0 w 12192000"/>
              <a:gd name="connsiteY15" fmla="*/ 0 h 6858000"/>
              <a:gd name="connsiteX16" fmla="*/ 4336230 w 12192000"/>
              <a:gd name="connsiteY16" fmla="*/ 0 h 6858000"/>
              <a:gd name="connsiteX17" fmla="*/ 4279837 w 12192000"/>
              <a:gd name="connsiteY17" fmla="*/ 65151 h 6858000"/>
              <a:gd name="connsiteX18" fmla="*/ 2846555 w 12192000"/>
              <a:gd name="connsiteY18" fmla="*/ 4060687 h 6858000"/>
              <a:gd name="connsiteX19" fmla="*/ 3465501 w 12192000"/>
              <a:gd name="connsiteY19" fmla="*/ 6783922 h 6858000"/>
              <a:gd name="connsiteX20" fmla="*/ 3503413 w 12192000"/>
              <a:gd name="connsiteY20" fmla="*/ 6858000 h 6858000"/>
              <a:gd name="connsiteX21" fmla="*/ 0 w 12192000"/>
              <a:gd name="connsiteY2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2000" h="6858000">
                <a:moveTo>
                  <a:pt x="10767920" y="0"/>
                </a:moveTo>
                <a:lnTo>
                  <a:pt x="12192000" y="0"/>
                </a:lnTo>
                <a:lnTo>
                  <a:pt x="12192000" y="927417"/>
                </a:lnTo>
                <a:lnTo>
                  <a:pt x="12082763" y="823269"/>
                </a:lnTo>
                <a:cubicBezTo>
                  <a:pt x="11719580" y="493176"/>
                  <a:pt x="11300738" y="223239"/>
                  <a:pt x="10841978" y="29200"/>
                </a:cubicBezTo>
                <a:close/>
                <a:moveTo>
                  <a:pt x="6012882" y="0"/>
                </a:moveTo>
                <a:lnTo>
                  <a:pt x="7504417" y="0"/>
                </a:lnTo>
                <a:lnTo>
                  <a:pt x="7430359" y="29200"/>
                </a:lnTo>
                <a:cubicBezTo>
                  <a:pt x="5857467" y="694478"/>
                  <a:pt x="4753816" y="2251936"/>
                  <a:pt x="4753816" y="4067166"/>
                </a:cubicBezTo>
                <a:cubicBezTo>
                  <a:pt x="4753816" y="5126051"/>
                  <a:pt x="5129364" y="6097221"/>
                  <a:pt x="5754532" y="6854750"/>
                </a:cubicBezTo>
                <a:lnTo>
                  <a:pt x="5757486" y="6858000"/>
                </a:lnTo>
                <a:lnTo>
                  <a:pt x="4830677" y="6858000"/>
                </a:lnTo>
                <a:lnTo>
                  <a:pt x="4745134" y="6724465"/>
                </a:lnTo>
                <a:cubicBezTo>
                  <a:pt x="4274836" y="5949876"/>
                  <a:pt x="4004010" y="5040579"/>
                  <a:pt x="4004010" y="4067979"/>
                </a:cubicBezTo>
                <a:cubicBezTo>
                  <a:pt x="4004010" y="2476453"/>
                  <a:pt x="4729195" y="1054430"/>
                  <a:pt x="5866922" y="114788"/>
                </a:cubicBezTo>
                <a:close/>
                <a:moveTo>
                  <a:pt x="0" y="0"/>
                </a:moveTo>
                <a:lnTo>
                  <a:pt x="4336230" y="0"/>
                </a:lnTo>
                <a:lnTo>
                  <a:pt x="4279837" y="65151"/>
                </a:lnTo>
                <a:cubicBezTo>
                  <a:pt x="3384436" y="1150943"/>
                  <a:pt x="2846555" y="2542953"/>
                  <a:pt x="2846555" y="4060687"/>
                </a:cubicBezTo>
                <a:cubicBezTo>
                  <a:pt x="2846555" y="5036374"/>
                  <a:pt x="3068843" y="5960103"/>
                  <a:pt x="3465501" y="6783922"/>
                </a:cubicBezTo>
                <a:lnTo>
                  <a:pt x="3503413" y="6858000"/>
                </a:lnTo>
                <a:lnTo>
                  <a:pt x="0" y="6858000"/>
                </a:lnTo>
                <a:close/>
              </a:path>
            </a:pathLst>
          </a:custGeom>
        </p:spPr>
      </p:pic>
      <p:sp>
        <p:nvSpPr>
          <p:cNvPr id="4100" name="Freeform 95">
            <a:extLst>
              <a:ext uri="{FF2B5EF4-FFF2-40B4-BE49-F238E27FC236}">
                <a16:creationId xmlns:a16="http://schemas.microsoft.com/office/drawing/2014/main" id="{5EFCEEFE-DD72-4E23-A203-092AB1A62E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46555" y="-18287"/>
            <a:ext cx="9373908" cy="6920069"/>
          </a:xfrm>
          <a:custGeom>
            <a:avLst/>
            <a:gdLst>
              <a:gd name="connsiteX0" fmla="*/ 9363722 w 9373908"/>
              <a:gd name="connsiteY0" fmla="*/ 0 h 6920069"/>
              <a:gd name="connsiteX1" fmla="*/ 9373908 w 9373908"/>
              <a:gd name="connsiteY1" fmla="*/ 0 h 6920069"/>
              <a:gd name="connsiteX2" fmla="*/ 9373908 w 9373908"/>
              <a:gd name="connsiteY2" fmla="*/ 8011 h 6920069"/>
              <a:gd name="connsiteX3" fmla="*/ 4704244 w 9373908"/>
              <a:gd name="connsiteY3" fmla="*/ 0 h 6920069"/>
              <a:gd name="connsiteX4" fmla="*/ 7874983 w 9373908"/>
              <a:gd name="connsiteY4" fmla="*/ 0 h 6920069"/>
              <a:gd name="connsiteX5" fmla="*/ 7995423 w 9373908"/>
              <a:gd name="connsiteY5" fmla="*/ 47488 h 6920069"/>
              <a:gd name="connsiteX6" fmla="*/ 9236208 w 9373908"/>
              <a:gd name="connsiteY6" fmla="*/ 841557 h 6920069"/>
              <a:gd name="connsiteX7" fmla="*/ 9373908 w 9373908"/>
              <a:gd name="connsiteY7" fmla="*/ 972842 h 6920069"/>
              <a:gd name="connsiteX8" fmla="*/ 9373908 w 9373908"/>
              <a:gd name="connsiteY8" fmla="*/ 6920069 h 6920069"/>
              <a:gd name="connsiteX9" fmla="*/ 2950722 w 9373908"/>
              <a:gd name="connsiteY9" fmla="*/ 6920069 h 6920069"/>
              <a:gd name="connsiteX10" fmla="*/ 2907977 w 9373908"/>
              <a:gd name="connsiteY10" fmla="*/ 6873037 h 6920069"/>
              <a:gd name="connsiteX11" fmla="*/ 1907260 w 9373908"/>
              <a:gd name="connsiteY11" fmla="*/ 4085454 h 6920069"/>
              <a:gd name="connsiteX12" fmla="*/ 4583804 w 9373908"/>
              <a:gd name="connsiteY12" fmla="*/ 47488 h 6920069"/>
              <a:gd name="connsiteX13" fmla="*/ 1505505 w 9373908"/>
              <a:gd name="connsiteY13" fmla="*/ 0 h 6920069"/>
              <a:gd name="connsiteX14" fmla="*/ 3189581 w 9373908"/>
              <a:gd name="connsiteY14" fmla="*/ 0 h 6920069"/>
              <a:gd name="connsiteX15" fmla="*/ 3020368 w 9373908"/>
              <a:gd name="connsiteY15" fmla="*/ 133076 h 6920069"/>
              <a:gd name="connsiteX16" fmla="*/ 1157455 w 9373908"/>
              <a:gd name="connsiteY16" fmla="*/ 4086267 h 6920069"/>
              <a:gd name="connsiteX17" fmla="*/ 1898579 w 9373908"/>
              <a:gd name="connsiteY17" fmla="*/ 6742753 h 6920069"/>
              <a:gd name="connsiteX18" fmla="*/ 2012168 w 9373908"/>
              <a:gd name="connsiteY18" fmla="*/ 6920069 h 6920069"/>
              <a:gd name="connsiteX19" fmla="*/ 679265 w 9373908"/>
              <a:gd name="connsiteY19" fmla="*/ 6920069 h 6920069"/>
              <a:gd name="connsiteX20" fmla="*/ 618946 w 9373908"/>
              <a:gd name="connsiteY20" fmla="*/ 6802210 h 6920069"/>
              <a:gd name="connsiteX21" fmla="*/ 0 w 9373908"/>
              <a:gd name="connsiteY21" fmla="*/ 4078975 h 6920069"/>
              <a:gd name="connsiteX22" fmla="*/ 1433282 w 9373908"/>
              <a:gd name="connsiteY22" fmla="*/ 83440 h 692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73908" h="6920069">
                <a:moveTo>
                  <a:pt x="9363722" y="0"/>
                </a:moveTo>
                <a:lnTo>
                  <a:pt x="9373908" y="0"/>
                </a:lnTo>
                <a:lnTo>
                  <a:pt x="9373908" y="8011"/>
                </a:lnTo>
                <a:close/>
                <a:moveTo>
                  <a:pt x="4704244" y="0"/>
                </a:moveTo>
                <a:lnTo>
                  <a:pt x="7874983" y="0"/>
                </a:lnTo>
                <a:lnTo>
                  <a:pt x="7995423" y="47488"/>
                </a:lnTo>
                <a:cubicBezTo>
                  <a:pt x="8454183" y="241528"/>
                  <a:pt x="8873025" y="511464"/>
                  <a:pt x="9236208" y="841557"/>
                </a:cubicBezTo>
                <a:lnTo>
                  <a:pt x="9373908" y="972842"/>
                </a:lnTo>
                <a:lnTo>
                  <a:pt x="9373908" y="6920069"/>
                </a:lnTo>
                <a:lnTo>
                  <a:pt x="2950722" y="6920069"/>
                </a:lnTo>
                <a:lnTo>
                  <a:pt x="2907977" y="6873037"/>
                </a:lnTo>
                <a:cubicBezTo>
                  <a:pt x="2282808" y="6115509"/>
                  <a:pt x="1907260" y="5144339"/>
                  <a:pt x="1907260" y="4085454"/>
                </a:cubicBezTo>
                <a:cubicBezTo>
                  <a:pt x="1907260" y="2270224"/>
                  <a:pt x="3010912" y="712766"/>
                  <a:pt x="4583804" y="47488"/>
                </a:cubicBezTo>
                <a:close/>
                <a:moveTo>
                  <a:pt x="1505505" y="0"/>
                </a:moveTo>
                <a:lnTo>
                  <a:pt x="3189581" y="0"/>
                </a:lnTo>
                <a:lnTo>
                  <a:pt x="3020368" y="133076"/>
                </a:lnTo>
                <a:cubicBezTo>
                  <a:pt x="1882640" y="1072718"/>
                  <a:pt x="1157455" y="2494741"/>
                  <a:pt x="1157455" y="4086267"/>
                </a:cubicBezTo>
                <a:cubicBezTo>
                  <a:pt x="1157455" y="5058867"/>
                  <a:pt x="1428281" y="5968164"/>
                  <a:pt x="1898579" y="6742753"/>
                </a:cubicBezTo>
                <a:lnTo>
                  <a:pt x="2012168" y="6920069"/>
                </a:lnTo>
                <a:lnTo>
                  <a:pt x="679265" y="6920069"/>
                </a:lnTo>
                <a:lnTo>
                  <a:pt x="618946" y="6802210"/>
                </a:lnTo>
                <a:cubicBezTo>
                  <a:pt x="222288" y="5978391"/>
                  <a:pt x="0" y="5054662"/>
                  <a:pt x="0" y="4078975"/>
                </a:cubicBezTo>
                <a:cubicBezTo>
                  <a:pt x="0" y="2561242"/>
                  <a:pt x="537881" y="1169231"/>
                  <a:pt x="1433282" y="83440"/>
                </a:cubicBezTo>
                <a:close/>
              </a:path>
            </a:pathLst>
          </a:custGeom>
          <a:noFill/>
          <a:ln w="60325"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01" name="Freeform 5">
            <a:extLst>
              <a:ext uri="{FF2B5EF4-FFF2-40B4-BE49-F238E27FC236}">
                <a16:creationId xmlns:a16="http://schemas.microsoft.com/office/drawing/2014/main" id="{2A73F40A-89D3-430B-96F3-4FFB3CCF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lumMod val="85000"/>
              <a:lumOff val="15000"/>
              <a:alpha val="6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p:spPr>
        <p:txBody>
          <a:bodyPr vert="horz" lIns="91440" tIns="45720" rIns="91440" bIns="45720" rtlCol="0" anchor="t">
            <a:normAutofit/>
          </a:bodyPr>
          <a:lstStyle/>
          <a:p>
            <a:pPr marL="0" marR="0" lvl="0" indent="0" algn="ctr" defTabSz="914400" rtl="0" eaLnBrk="1" fontAlgn="auto" latinLnBrk="0" hangingPunct="1">
              <a:lnSpc>
                <a:spcPct val="100000"/>
              </a:lnSpc>
              <a:spcBef>
                <a:spcPts val="0"/>
              </a:spcBef>
              <a:spcAft>
                <a:spcPts val="1000"/>
              </a:spcAft>
              <a:buClr>
                <a:prstClr val="white"/>
              </a:buClr>
              <a:buSzPct val="100000"/>
              <a:buFont typeface="Arial"/>
              <a:buNone/>
              <a:tabLst/>
              <a:defRPr/>
            </a:pPr>
            <a:endParaRPr kumimoji="0" lang="en-US" sz="1600" b="0" i="0" u="none" strike="noStrike" kern="1200" cap="all"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DF60F438-A1BB-4192-94FD-035D791AB25B}"/>
              </a:ext>
            </a:extLst>
          </p:cNvPr>
          <p:cNvSpPr>
            <a:spLocks noGrp="1"/>
          </p:cNvSpPr>
          <p:nvPr>
            <p:ph type="ctrTitle"/>
          </p:nvPr>
        </p:nvSpPr>
        <p:spPr>
          <a:xfrm>
            <a:off x="6631133" y="2027603"/>
            <a:ext cx="5097041" cy="2685831"/>
          </a:xfrm>
        </p:spPr>
        <p:txBody>
          <a:bodyPr>
            <a:normAutofit/>
          </a:bodyPr>
          <a:lstStyle/>
          <a:p>
            <a:pPr algn="l"/>
            <a:r>
              <a:rPr lang="en-US" sz="4400" dirty="0"/>
              <a:t>DevOps in the Cloud</a:t>
            </a:r>
            <a:br>
              <a:rPr lang="en-US" sz="4400" dirty="0"/>
            </a:br>
            <a:r>
              <a:rPr lang="en-US" sz="3600" dirty="0"/>
              <a:t>for the .NET Developer</a:t>
            </a:r>
          </a:p>
        </p:txBody>
      </p:sp>
      <p:sp>
        <p:nvSpPr>
          <p:cNvPr id="5" name="Subtitle 4">
            <a:extLst>
              <a:ext uri="{FF2B5EF4-FFF2-40B4-BE49-F238E27FC236}">
                <a16:creationId xmlns:a16="http://schemas.microsoft.com/office/drawing/2014/main" id="{8E0A11D5-617A-48E0-932B-80FE2C4C101F}"/>
              </a:ext>
            </a:extLst>
          </p:cNvPr>
          <p:cNvSpPr>
            <a:spLocks noGrp="1"/>
          </p:cNvSpPr>
          <p:nvPr>
            <p:ph type="subTitle" idx="1"/>
          </p:nvPr>
        </p:nvSpPr>
        <p:spPr>
          <a:xfrm>
            <a:off x="6631133" y="4849959"/>
            <a:ext cx="4972288" cy="915841"/>
          </a:xfrm>
        </p:spPr>
        <p:txBody>
          <a:bodyPr>
            <a:normAutofit/>
          </a:bodyPr>
          <a:lstStyle/>
          <a:p>
            <a:pPr algn="l"/>
            <a:r>
              <a:rPr lang="en-US" sz="1600" dirty="0"/>
              <a:t>Scott Addie | Senior Content Developer | @</a:t>
            </a:r>
            <a:r>
              <a:rPr lang="en-US" sz="1600" dirty="0" err="1"/>
              <a:t>Scott_Addie</a:t>
            </a:r>
            <a:endParaRPr lang="en-US" sz="1600" dirty="0"/>
          </a:p>
        </p:txBody>
      </p:sp>
      <p:pic>
        <p:nvPicPr>
          <p:cNvPr id="14" name="MS logo white">
            <a:extLst>
              <a:ext uri="{FF2B5EF4-FFF2-40B4-BE49-F238E27FC236}">
                <a16:creationId xmlns:a16="http://schemas.microsoft.com/office/drawing/2014/main" id="{ABBDB1A2-CE24-468C-8110-4ED989ED070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8649045" y="5931643"/>
            <a:ext cx="3079129" cy="662012"/>
          </a:xfrm>
          <a:prstGeom prst="rect">
            <a:avLst/>
          </a:prstGeom>
        </p:spPr>
      </p:pic>
    </p:spTree>
    <p:extLst>
      <p:ext uri="{BB962C8B-B14F-4D97-AF65-F5344CB8AC3E}">
        <p14:creationId xmlns:p14="http://schemas.microsoft.com/office/powerpoint/2010/main" val="22090225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3C075C-3E77-4398-AB9D-8C564816FC2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347661" y="487"/>
            <a:ext cx="7844340" cy="6857027"/>
          </a:xfrm>
          <a:prstGeom prst="rect">
            <a:avLst/>
          </a:prstGeom>
        </p:spPr>
      </p:pic>
      <p:pic>
        <p:nvPicPr>
          <p:cNvPr id="2" name="Picture 1" descr="Screenshot of Azure Pipelines in the GitHub Marketplace">
            <a:extLst>
              <a:ext uri="{FF2B5EF4-FFF2-40B4-BE49-F238E27FC236}">
                <a16:creationId xmlns:a16="http://schemas.microsoft.com/office/drawing/2014/main" id="{379F16DC-6394-4B66-A292-2B5183D04AD3}"/>
              </a:ext>
            </a:extLst>
          </p:cNvPr>
          <p:cNvPicPr>
            <a:picLocks noChangeAspect="1"/>
          </p:cNvPicPr>
          <p:nvPr/>
        </p:nvPicPr>
        <p:blipFill rotWithShape="1">
          <a:blip r:embed="rId3"/>
          <a:srcRect r="3099"/>
          <a:stretch/>
        </p:blipFill>
        <p:spPr>
          <a:xfrm>
            <a:off x="6128097" y="1469039"/>
            <a:ext cx="6063904" cy="4415505"/>
          </a:xfrm>
          <a:prstGeom prst="rect">
            <a:avLst/>
          </a:prstGeom>
        </p:spPr>
      </p:pic>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26423" y="3050043"/>
            <a:ext cx="5555966" cy="757914"/>
          </a:xfrm>
        </p:spPr>
        <p:txBody>
          <a:bodyPr/>
          <a:lstStyle/>
          <a:p>
            <a:r>
              <a:rPr lang="en-GB"/>
              <a:t>Integrated with GitHub</a:t>
            </a:r>
            <a:endParaRPr lang="en-US"/>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26423" y="4212441"/>
            <a:ext cx="5014667" cy="2265334"/>
          </a:xfrm>
        </p:spPr>
        <p:txBody>
          <a:bodyPr/>
          <a:lstStyle/>
          <a:p>
            <a:pPr>
              <a:lnSpc>
                <a:spcPct val="100000"/>
              </a:lnSpc>
            </a:pPr>
            <a:r>
              <a:rPr lang="en-GB"/>
              <a:t>Azure Pipelines available now to any developer from the GitHub Marketplace</a:t>
            </a:r>
            <a:endParaRPr lang="en-US"/>
          </a:p>
        </p:txBody>
      </p:sp>
      <p:pic>
        <p:nvPicPr>
          <p:cNvPr id="11" name="Picture 10">
            <a:extLst>
              <a:ext uri="{FF2B5EF4-FFF2-40B4-BE49-F238E27FC236}">
                <a16:creationId xmlns:a16="http://schemas.microsoft.com/office/drawing/2014/main" id="{AA035C09-9135-4724-A747-B3DC744DAA8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63843" y="1096234"/>
            <a:ext cx="2321568" cy="1929803"/>
          </a:xfrm>
          <a:prstGeom prst="rect">
            <a:avLst/>
          </a:prstGeom>
        </p:spPr>
      </p:pic>
    </p:spTree>
    <p:extLst>
      <p:ext uri="{BB962C8B-B14F-4D97-AF65-F5344CB8AC3E}">
        <p14:creationId xmlns:p14="http://schemas.microsoft.com/office/powerpoint/2010/main" val="281024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pipeline</a:t>
            </a:r>
          </a:p>
        </p:txBody>
      </p:sp>
      <p:sp>
        <p:nvSpPr>
          <p:cNvPr id="8" name="Content Placeholder 7">
            <a:extLst>
              <a:ext uri="{FF2B5EF4-FFF2-40B4-BE49-F238E27FC236}">
                <a16:creationId xmlns:a16="http://schemas.microsoft.com/office/drawing/2014/main" id="{82D45ADE-3199-401A-A793-28F246C9D503}"/>
              </a:ext>
            </a:extLst>
          </p:cNvPr>
          <p:cNvSpPr>
            <a:spLocks noGrp="1"/>
          </p:cNvSpPr>
          <p:nvPr>
            <p:ph idx="1"/>
          </p:nvPr>
        </p:nvSpPr>
        <p:spPr/>
        <p:txBody>
          <a:bodyPr/>
          <a:lstStyle/>
          <a:p>
            <a:r>
              <a:rPr lang="en-US" dirty="0"/>
              <a:t>No knowledge of environments</a:t>
            </a:r>
          </a:p>
          <a:p>
            <a:r>
              <a:rPr lang="en-US" dirty="0"/>
              <a:t>Build once, deploy anywhere</a:t>
            </a:r>
          </a:p>
          <a:p>
            <a:r>
              <a:rPr lang="en-US" dirty="0"/>
              <a:t>Run unit tests &amp; publish outcome</a:t>
            </a:r>
          </a:p>
          <a:p>
            <a:r>
              <a:rPr lang="en-US" dirty="0"/>
              <a:t>Package up artifacts</a:t>
            </a:r>
          </a:p>
          <a:p>
            <a:r>
              <a:rPr lang="en-US" dirty="0"/>
              <a:t>Use UI or express config &amp; steps in YAML</a:t>
            </a:r>
          </a:p>
        </p:txBody>
      </p:sp>
    </p:spTree>
    <p:extLst>
      <p:ext uri="{BB962C8B-B14F-4D97-AF65-F5344CB8AC3E}">
        <p14:creationId xmlns:p14="http://schemas.microsoft.com/office/powerpoint/2010/main" val="641128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Hosted build agents</a:t>
            </a:r>
          </a:p>
        </p:txBody>
      </p:sp>
      <p:sp>
        <p:nvSpPr>
          <p:cNvPr id="8" name="Content Placeholder 7">
            <a:extLst>
              <a:ext uri="{FF2B5EF4-FFF2-40B4-BE49-F238E27FC236}">
                <a16:creationId xmlns:a16="http://schemas.microsoft.com/office/drawing/2014/main" id="{82D45ADE-3199-401A-A793-28F246C9D503}"/>
              </a:ext>
            </a:extLst>
          </p:cNvPr>
          <p:cNvSpPr>
            <a:spLocks noGrp="1"/>
          </p:cNvSpPr>
          <p:nvPr>
            <p:ph idx="1"/>
          </p:nvPr>
        </p:nvSpPr>
        <p:spPr/>
        <p:txBody>
          <a:bodyPr/>
          <a:lstStyle/>
          <a:p>
            <a:r>
              <a:rPr lang="en-US" dirty="0"/>
              <a:t>No maintenance or upgrades to think about</a:t>
            </a:r>
          </a:p>
          <a:p>
            <a:r>
              <a:rPr lang="en-US" dirty="0"/>
              <a:t>5 VM images w/ .NET Core SDK preinstalled:</a:t>
            </a:r>
          </a:p>
          <a:p>
            <a:pPr lvl="1"/>
            <a:r>
              <a:rPr lang="en-US" dirty="0"/>
              <a:t>Ubuntu 16.04</a:t>
            </a:r>
          </a:p>
          <a:p>
            <a:pPr lvl="1"/>
            <a:r>
              <a:rPr lang="en-US" dirty="0"/>
              <a:t>VS 2017 on Win Server 2016</a:t>
            </a:r>
          </a:p>
          <a:p>
            <a:pPr lvl="1"/>
            <a:r>
              <a:rPr lang="en-US" dirty="0"/>
              <a:t>macOS 10.13</a:t>
            </a:r>
          </a:p>
          <a:p>
            <a:pPr lvl="1"/>
            <a:r>
              <a:rPr lang="en-US" dirty="0"/>
              <a:t>Win Server 1803 (for running Windows containers)</a:t>
            </a:r>
          </a:p>
          <a:p>
            <a:pPr lvl="1"/>
            <a:r>
              <a:rPr lang="en-US" dirty="0"/>
              <a:t>VS 2015 on Win Server 2012R2</a:t>
            </a:r>
          </a:p>
          <a:p>
            <a:pPr lvl="1"/>
            <a:endParaRPr lang="en-US" dirty="0"/>
          </a:p>
        </p:txBody>
      </p:sp>
    </p:spTree>
    <p:extLst>
      <p:ext uri="{BB962C8B-B14F-4D97-AF65-F5344CB8AC3E}">
        <p14:creationId xmlns:p14="http://schemas.microsoft.com/office/powerpoint/2010/main" val="33868996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pipeline construction</a:t>
            </a:r>
          </a:p>
        </p:txBody>
      </p:sp>
      <p:pic>
        <p:nvPicPr>
          <p:cNvPr id="7" name="Content Placeholder 6">
            <a:extLst>
              <a:ext uri="{FF2B5EF4-FFF2-40B4-BE49-F238E27FC236}">
                <a16:creationId xmlns:a16="http://schemas.microsoft.com/office/drawing/2014/main" id="{34BF2584-6514-49B3-A142-035B8BAF7748}"/>
              </a:ext>
            </a:extLst>
          </p:cNvPr>
          <p:cNvPicPr>
            <a:picLocks noGrp="1" noChangeAspect="1"/>
          </p:cNvPicPr>
          <p:nvPr>
            <p:ph idx="1"/>
          </p:nvPr>
        </p:nvPicPr>
        <p:blipFill>
          <a:blip r:embed="rId3"/>
          <a:stretch>
            <a:fillRect/>
          </a:stretch>
        </p:blipFill>
        <p:spPr>
          <a:xfrm>
            <a:off x="838200" y="1690687"/>
            <a:ext cx="6969369" cy="4896725"/>
          </a:xfrm>
          <a:prstGeom prst="rect">
            <a:avLst/>
          </a:prstGeom>
        </p:spPr>
      </p:pic>
      <p:sp>
        <p:nvSpPr>
          <p:cNvPr id="10" name="Rectangle 9">
            <a:extLst>
              <a:ext uri="{FF2B5EF4-FFF2-40B4-BE49-F238E27FC236}">
                <a16:creationId xmlns:a16="http://schemas.microsoft.com/office/drawing/2014/main" id="{E7D9E850-9297-46FB-BE55-3D25173A066D}"/>
              </a:ext>
            </a:extLst>
          </p:cNvPr>
          <p:cNvSpPr/>
          <p:nvPr/>
        </p:nvSpPr>
        <p:spPr>
          <a:xfrm>
            <a:off x="878392" y="3537020"/>
            <a:ext cx="1081037" cy="42203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582BE3B-F494-47B6-AA97-8B1644AA8FBD}"/>
              </a:ext>
            </a:extLst>
          </p:cNvPr>
          <p:cNvSpPr/>
          <p:nvPr/>
        </p:nvSpPr>
        <p:spPr>
          <a:xfrm>
            <a:off x="3241847" y="3639178"/>
            <a:ext cx="2854153" cy="132556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9355B160-76FE-45A9-B994-45C1A7C57A0C}"/>
              </a:ext>
            </a:extLst>
          </p:cNvPr>
          <p:cNvCxnSpPr>
            <a:stCxn id="10" idx="3"/>
            <a:endCxn id="12" idx="1"/>
          </p:cNvCxnSpPr>
          <p:nvPr/>
        </p:nvCxnSpPr>
        <p:spPr>
          <a:xfrm>
            <a:off x="1959429" y="3748036"/>
            <a:ext cx="1282418" cy="553924"/>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1682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testing</a:t>
            </a:r>
          </a:p>
        </p:txBody>
      </p:sp>
      <p:sp>
        <p:nvSpPr>
          <p:cNvPr id="8" name="Content Placeholder 7">
            <a:extLst>
              <a:ext uri="{FF2B5EF4-FFF2-40B4-BE49-F238E27FC236}">
                <a16:creationId xmlns:a16="http://schemas.microsoft.com/office/drawing/2014/main" id="{82D45ADE-3199-401A-A793-28F246C9D503}"/>
              </a:ext>
            </a:extLst>
          </p:cNvPr>
          <p:cNvSpPr>
            <a:spLocks noGrp="1"/>
          </p:cNvSpPr>
          <p:nvPr>
            <p:ph idx="1"/>
          </p:nvPr>
        </p:nvSpPr>
        <p:spPr/>
        <p:txBody>
          <a:bodyPr/>
          <a:lstStyle/>
          <a:p>
            <a:r>
              <a:rPr lang="en-US" dirty="0"/>
              <a:t>Coverlet for </a:t>
            </a:r>
            <a:r>
              <a:rPr lang="en-US" dirty="0" err="1"/>
              <a:t>xplat</a:t>
            </a:r>
            <a:endParaRPr lang="en-US"/>
          </a:p>
          <a:p>
            <a:pPr lvl="1"/>
            <a:endParaRPr lang="en-US" dirty="0"/>
          </a:p>
        </p:txBody>
      </p:sp>
    </p:spTree>
    <p:extLst>
      <p:ext uri="{BB962C8B-B14F-4D97-AF65-F5344CB8AC3E}">
        <p14:creationId xmlns:p14="http://schemas.microsoft.com/office/powerpoint/2010/main" val="2296904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Release pipeline</a:t>
            </a:r>
          </a:p>
        </p:txBody>
      </p:sp>
      <p:sp>
        <p:nvSpPr>
          <p:cNvPr id="8" name="Content Placeholder 7">
            <a:extLst>
              <a:ext uri="{FF2B5EF4-FFF2-40B4-BE49-F238E27FC236}">
                <a16:creationId xmlns:a16="http://schemas.microsoft.com/office/drawing/2014/main" id="{82D45ADE-3199-401A-A793-28F246C9D503}"/>
              </a:ext>
            </a:extLst>
          </p:cNvPr>
          <p:cNvSpPr>
            <a:spLocks noGrp="1"/>
          </p:cNvSpPr>
          <p:nvPr>
            <p:ph idx="1"/>
          </p:nvPr>
        </p:nvSpPr>
        <p:spPr/>
        <p:txBody>
          <a:bodyPr/>
          <a:lstStyle/>
          <a:p>
            <a:r>
              <a:rPr lang="en-US" dirty="0"/>
              <a:t>Has knowledge of environments</a:t>
            </a:r>
          </a:p>
          <a:p>
            <a:r>
              <a:rPr lang="en-US" dirty="0"/>
              <a:t>Deploy artifacts produced by build</a:t>
            </a:r>
          </a:p>
          <a:p>
            <a:r>
              <a:rPr lang="en-US" dirty="0"/>
              <a:t>Run integration tests</a:t>
            </a:r>
          </a:p>
        </p:txBody>
      </p:sp>
    </p:spTree>
    <p:extLst>
      <p:ext uri="{BB962C8B-B14F-4D97-AF65-F5344CB8AC3E}">
        <p14:creationId xmlns:p14="http://schemas.microsoft.com/office/powerpoint/2010/main" val="1884276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3" name="Text Placeholder 2">
            <a:extLst>
              <a:ext uri="{FF2B5EF4-FFF2-40B4-BE49-F238E27FC236}">
                <a16:creationId xmlns:a16="http://schemas.microsoft.com/office/drawing/2014/main" id="{104A23A0-965B-4447-9EDF-E154449DE8EE}"/>
              </a:ext>
            </a:extLst>
          </p:cNvPr>
          <p:cNvSpPr>
            <a:spLocks noGrp="1"/>
          </p:cNvSpPr>
          <p:nvPr>
            <p:ph type="body" idx="1"/>
          </p:nvPr>
        </p:nvSpPr>
        <p:spPr/>
        <p:txBody>
          <a:bodyPr/>
          <a:lstStyle/>
          <a:p>
            <a:r>
              <a:rPr lang="en-US" dirty="0"/>
              <a:t>Build &amp; deploy an app</a:t>
            </a:r>
          </a:p>
        </p:txBody>
      </p:sp>
    </p:spTree>
    <p:extLst>
      <p:ext uri="{BB962C8B-B14F-4D97-AF65-F5344CB8AC3E}">
        <p14:creationId xmlns:p14="http://schemas.microsoft.com/office/powerpoint/2010/main" val="18973977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505050"/>
        </a:solidFill>
        <a:effectLst/>
      </p:bgPr>
    </p:bg>
    <p:spTree>
      <p:nvGrpSpPr>
        <p:cNvPr id="1" name=""/>
        <p:cNvGrpSpPr/>
        <p:nvPr/>
      </p:nvGrpSpPr>
      <p:grpSpPr>
        <a:xfrm>
          <a:off x="0" y="0"/>
          <a:ext cx="0" cy="0"/>
          <a:chOff x="0" y="0"/>
          <a:chExt cx="0" cy="0"/>
        </a:xfrm>
      </p:grpSpPr>
      <p:pic>
        <p:nvPicPr>
          <p:cNvPr id="4" name="Picture 2" descr="Cover Image">
            <a:extLst>
              <a:ext uri="{FF2B5EF4-FFF2-40B4-BE49-F238E27FC236}">
                <a16:creationId xmlns:a16="http://schemas.microsoft.com/office/drawing/2014/main" id="{77BEE6E6-375D-4BA1-9166-BD8AA534AA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9113" y="0"/>
            <a:ext cx="53228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Resources</a:t>
            </a:r>
          </a:p>
        </p:txBody>
      </p:sp>
      <p:sp>
        <p:nvSpPr>
          <p:cNvPr id="3" name="Content Placeholder 2"/>
          <p:cNvSpPr>
            <a:spLocks noGrp="1"/>
          </p:cNvSpPr>
          <p:nvPr>
            <p:ph idx="1"/>
          </p:nvPr>
        </p:nvSpPr>
        <p:spPr>
          <a:xfrm>
            <a:off x="838199" y="1825625"/>
            <a:ext cx="10411047" cy="4351338"/>
          </a:xfrm>
        </p:spPr>
        <p:txBody>
          <a:bodyPr>
            <a:normAutofit/>
          </a:bodyPr>
          <a:lstStyle/>
          <a:p>
            <a:pPr marL="0" indent="0">
              <a:buNone/>
            </a:pPr>
            <a:r>
              <a:rPr lang="en-US" b="1" dirty="0"/>
              <a:t>eBook							        </a:t>
            </a:r>
            <a:r>
              <a:rPr lang="en-US" dirty="0">
                <a:hlinkClick r:id="rId4"/>
              </a:rPr>
              <a:t>aka.ms/</a:t>
            </a:r>
            <a:r>
              <a:rPr lang="en-US" dirty="0" err="1">
                <a:hlinkClick r:id="rId4"/>
              </a:rPr>
              <a:t>aspnetdevops</a:t>
            </a:r>
            <a:endParaRPr lang="en-US" dirty="0"/>
          </a:p>
          <a:p>
            <a:pPr marL="0" indent="0">
              <a:buNone/>
            </a:pPr>
            <a:endParaRPr lang="en-US" dirty="0"/>
          </a:p>
          <a:p>
            <a:pPr marL="0" indent="0">
              <a:buNone/>
            </a:pPr>
            <a:r>
              <a:rPr lang="en-US" b="1" dirty="0"/>
              <a:t>Slides</a:t>
            </a:r>
          </a:p>
          <a:p>
            <a:pPr marL="0" indent="0">
              <a:buNone/>
            </a:pPr>
            <a:r>
              <a:rPr lang="en-US" dirty="0">
                <a:hlinkClick r:id="rId5"/>
              </a:rPr>
              <a:t>aka.ms/</a:t>
            </a:r>
            <a:r>
              <a:rPr lang="en-US" dirty="0" err="1">
                <a:hlinkClick r:id="rId5"/>
              </a:rPr>
              <a:t>aspnet</a:t>
            </a:r>
            <a:r>
              <a:rPr lang="en-US" dirty="0">
                <a:hlinkClick r:id="rId5"/>
              </a:rPr>
              <a:t>-</a:t>
            </a:r>
            <a:r>
              <a:rPr lang="en-US" dirty="0" err="1">
                <a:hlinkClick r:id="rId5"/>
              </a:rPr>
              <a:t>devops</a:t>
            </a:r>
            <a:r>
              <a:rPr lang="en-US" dirty="0">
                <a:hlinkClick r:id="rId5"/>
              </a:rPr>
              <a:t>-slides</a:t>
            </a:r>
            <a:endParaRPr lang="en-US" dirty="0"/>
          </a:p>
          <a:p>
            <a:pPr marL="0" indent="0">
              <a:buNone/>
            </a:pPr>
            <a:endParaRPr lang="en-US" b="1" dirty="0"/>
          </a:p>
          <a:p>
            <a:pPr marL="0" indent="0">
              <a:buNone/>
            </a:pPr>
            <a:r>
              <a:rPr lang="en-US" dirty="0"/>
              <a:t>@</a:t>
            </a:r>
            <a:r>
              <a:rPr lang="en-US" dirty="0" err="1"/>
              <a:t>Scott_Addie</a:t>
            </a:r>
            <a:endParaRPr lang="en-US" dirty="0">
              <a:hlinkClick r:id="rId6"/>
            </a:endParaRPr>
          </a:p>
          <a:p>
            <a:pPr marL="0" indent="0">
              <a:buNone/>
            </a:pPr>
            <a:endParaRPr lang="en-US" b="1" dirty="0"/>
          </a:p>
        </p:txBody>
      </p:sp>
      <p:pic>
        <p:nvPicPr>
          <p:cNvPr id="5" name="Picture 4">
            <a:extLst>
              <a:ext uri="{FF2B5EF4-FFF2-40B4-BE49-F238E27FC236}">
                <a16:creationId xmlns:a16="http://schemas.microsoft.com/office/drawing/2014/main" id="{A87E2C7C-B662-43BA-A5DB-0A1A5D5542D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70763" y="4711682"/>
            <a:ext cx="682893" cy="555188"/>
          </a:xfrm>
          <a:prstGeom prst="rect">
            <a:avLst/>
          </a:prstGeom>
        </p:spPr>
      </p:pic>
    </p:spTree>
    <p:extLst>
      <p:ext uri="{BB962C8B-B14F-4D97-AF65-F5344CB8AC3E}">
        <p14:creationId xmlns:p14="http://schemas.microsoft.com/office/powerpoint/2010/main" val="2369877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dirty="0"/>
              <a:t>Overview of DevOps</a:t>
            </a:r>
          </a:p>
          <a:p>
            <a:r>
              <a:rPr lang="en-US" dirty="0"/>
              <a:t>Right-click </a:t>
            </a:r>
            <a:r>
              <a:rPr lang="en-US" b="1" dirty="0"/>
              <a:t>&gt;</a:t>
            </a:r>
            <a:r>
              <a:rPr lang="en-US" dirty="0"/>
              <a:t> Publish</a:t>
            </a:r>
          </a:p>
          <a:p>
            <a:r>
              <a:rPr lang="en-US" dirty="0"/>
              <a:t>Azure DevOps Services</a:t>
            </a:r>
          </a:p>
          <a:p>
            <a:pPr lvl="1"/>
            <a:r>
              <a:rPr lang="en-US" dirty="0"/>
              <a:t>Azure Pipelines</a:t>
            </a:r>
          </a:p>
          <a:p>
            <a:pPr lvl="1"/>
            <a:r>
              <a:rPr lang="en-US" dirty="0"/>
              <a:t>Docker</a:t>
            </a:r>
          </a:p>
          <a:p>
            <a:pPr lvl="1"/>
            <a:r>
              <a:rPr lang="en-US" dirty="0"/>
              <a:t>GitHub</a:t>
            </a:r>
          </a:p>
          <a:p>
            <a:r>
              <a:rPr lang="en-US" dirty="0"/>
              <a:t>Demo</a:t>
            </a:r>
          </a:p>
        </p:txBody>
      </p:sp>
    </p:spTree>
    <p:extLst>
      <p:ext uri="{BB962C8B-B14F-4D97-AF65-F5344CB8AC3E}">
        <p14:creationId xmlns:p14="http://schemas.microsoft.com/office/powerpoint/2010/main" val="3024043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DevOps?</a:t>
            </a:r>
          </a:p>
        </p:txBody>
      </p:sp>
      <p:graphicFrame>
        <p:nvGraphicFramePr>
          <p:cNvPr id="4" name="Content Placeholder 3">
            <a:extLst>
              <a:ext uri="{FF2B5EF4-FFF2-40B4-BE49-F238E27FC236}">
                <a16:creationId xmlns:a16="http://schemas.microsoft.com/office/drawing/2014/main" id="{DEECE7DD-4BB0-4D2E-B637-9401DC4C7FC7}"/>
              </a:ext>
            </a:extLst>
          </p:cNvPr>
          <p:cNvGraphicFramePr>
            <a:graphicFrameLocks noGrp="1"/>
          </p:cNvGraphicFramePr>
          <p:nvPr>
            <p:ph sz="half" idx="1"/>
            <p:extLst>
              <p:ext uri="{D42A27DB-BD31-4B8C-83A1-F6EECF244321}">
                <p14:modId xmlns:p14="http://schemas.microsoft.com/office/powerpoint/2010/main" val="892234332"/>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C2312A35-4D6F-4BBB-B67C-895E9E232FFA}"/>
              </a:ext>
            </a:extLst>
          </p:cNvPr>
          <p:cNvSpPr txBox="1"/>
          <p:nvPr/>
        </p:nvSpPr>
        <p:spPr>
          <a:xfrm>
            <a:off x="2175913" y="1772538"/>
            <a:ext cx="2446714" cy="1743958"/>
          </a:xfrm>
          <a:prstGeom prst="rect">
            <a:avLst/>
          </a:prstGeom>
          <a:noFill/>
        </p:spPr>
        <p:txBody>
          <a:bodyPr wrap="square" rtlCol="0">
            <a:prstTxWarp prst="textCircle">
              <a:avLst/>
            </a:prstTxWarp>
            <a:spAutoFit/>
          </a:bodyPr>
          <a:lstStyle/>
          <a:p>
            <a:r>
              <a:rPr lang="en-US" dirty="0"/>
              <a:t>Developers, Operations, QA</a:t>
            </a:r>
          </a:p>
        </p:txBody>
      </p:sp>
      <p:sp>
        <p:nvSpPr>
          <p:cNvPr id="5" name="TextBox 4">
            <a:extLst>
              <a:ext uri="{FF2B5EF4-FFF2-40B4-BE49-F238E27FC236}">
                <a16:creationId xmlns:a16="http://schemas.microsoft.com/office/drawing/2014/main" id="{E448FFDA-AF8E-41D6-A119-CF30821B7757}"/>
              </a:ext>
            </a:extLst>
          </p:cNvPr>
          <p:cNvSpPr txBox="1"/>
          <p:nvPr/>
        </p:nvSpPr>
        <p:spPr>
          <a:xfrm rot="5400000">
            <a:off x="3832810" y="4074804"/>
            <a:ext cx="2405675" cy="1495068"/>
          </a:xfrm>
          <a:prstGeom prst="rect">
            <a:avLst/>
          </a:prstGeom>
          <a:noFill/>
        </p:spPr>
        <p:txBody>
          <a:bodyPr wrap="square" rtlCol="0">
            <a:prstTxWarp prst="textCircle">
              <a:avLst/>
            </a:prstTxWarp>
            <a:spAutoFit/>
          </a:bodyPr>
          <a:lstStyle/>
          <a:p>
            <a:r>
              <a:rPr lang="en-US" dirty="0"/>
              <a:t>Azure DevOps Services</a:t>
            </a:r>
          </a:p>
        </p:txBody>
      </p:sp>
      <p:sp>
        <p:nvSpPr>
          <p:cNvPr id="6" name="TextBox 5">
            <a:extLst>
              <a:ext uri="{FF2B5EF4-FFF2-40B4-BE49-F238E27FC236}">
                <a16:creationId xmlns:a16="http://schemas.microsoft.com/office/drawing/2014/main" id="{E7B3B1E0-22A2-4637-9224-87BFFBE7397D}"/>
              </a:ext>
            </a:extLst>
          </p:cNvPr>
          <p:cNvSpPr txBox="1"/>
          <p:nvPr/>
        </p:nvSpPr>
        <p:spPr>
          <a:xfrm rot="18824451">
            <a:off x="862047" y="3548309"/>
            <a:ext cx="2647691" cy="2091336"/>
          </a:xfrm>
          <a:prstGeom prst="rect">
            <a:avLst/>
          </a:prstGeom>
          <a:noFill/>
        </p:spPr>
        <p:txBody>
          <a:bodyPr wrap="square" rtlCol="0">
            <a:prstTxWarp prst="textCircle">
              <a:avLst/>
            </a:prstTxWarp>
            <a:spAutoFit/>
          </a:bodyPr>
          <a:lstStyle/>
          <a:p>
            <a:r>
              <a:rPr lang="en-US" dirty="0"/>
              <a:t>Continuous Build &amp; Delivery</a:t>
            </a:r>
          </a:p>
        </p:txBody>
      </p:sp>
      <p:sp>
        <p:nvSpPr>
          <p:cNvPr id="7" name="TextBox 6">
            <a:extLst>
              <a:ext uri="{FF2B5EF4-FFF2-40B4-BE49-F238E27FC236}">
                <a16:creationId xmlns:a16="http://schemas.microsoft.com/office/drawing/2014/main" id="{56A55CAC-2610-475B-9761-16B699995CEF}"/>
              </a:ext>
            </a:extLst>
          </p:cNvPr>
          <p:cNvSpPr txBox="1"/>
          <p:nvPr/>
        </p:nvSpPr>
        <p:spPr>
          <a:xfrm>
            <a:off x="2946678" y="4034298"/>
            <a:ext cx="964642" cy="369332"/>
          </a:xfrm>
          <a:prstGeom prst="rect">
            <a:avLst/>
          </a:prstGeom>
          <a:noFill/>
        </p:spPr>
        <p:txBody>
          <a:bodyPr wrap="square" rtlCol="0">
            <a:spAutoFit/>
          </a:bodyPr>
          <a:lstStyle/>
          <a:p>
            <a:r>
              <a:rPr lang="en-US" b="1" dirty="0"/>
              <a:t>DevOps</a:t>
            </a:r>
          </a:p>
        </p:txBody>
      </p:sp>
      <p:pic>
        <p:nvPicPr>
          <p:cNvPr id="1026" name="Picture 2" descr="Donovan Brown">
            <a:extLst>
              <a:ext uri="{FF2B5EF4-FFF2-40B4-BE49-F238E27FC236}">
                <a16:creationId xmlns:a16="http://schemas.microsoft.com/office/drawing/2014/main" id="{E8860BAC-F343-49E8-A76D-07F6AAB0649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46417" y="3152229"/>
            <a:ext cx="1629508" cy="162950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40183298-9CB5-4564-88BB-FE19932405EF}"/>
              </a:ext>
            </a:extLst>
          </p:cNvPr>
          <p:cNvSpPr/>
          <p:nvPr/>
        </p:nvSpPr>
        <p:spPr>
          <a:xfrm>
            <a:off x="5388588" y="2228671"/>
            <a:ext cx="6343821" cy="1200329"/>
          </a:xfrm>
          <a:prstGeom prst="rect">
            <a:avLst/>
          </a:prstGeom>
        </p:spPr>
        <p:txBody>
          <a:bodyPr wrap="square">
            <a:sp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r>
              <a:rPr lang="en-US" sz="2400" dirty="0"/>
              <a:t>…the union of people, process, and products to enable continuous delivery of value to our end users. </a:t>
            </a:r>
            <a:r>
              <a:rPr lang="en-US" sz="2400" b="1" dirty="0"/>
              <a:t>– Donovan Brown, Microsoft</a:t>
            </a:r>
          </a:p>
        </p:txBody>
      </p:sp>
      <p:grpSp>
        <p:nvGrpSpPr>
          <p:cNvPr id="13" name="Group 12">
            <a:extLst>
              <a:ext uri="{FF2B5EF4-FFF2-40B4-BE49-F238E27FC236}">
                <a16:creationId xmlns:a16="http://schemas.microsoft.com/office/drawing/2014/main" id="{9030E3C5-3B46-4B96-9163-782A3A0D4DDB}"/>
              </a:ext>
            </a:extLst>
          </p:cNvPr>
          <p:cNvGrpSpPr/>
          <p:nvPr/>
        </p:nvGrpSpPr>
        <p:grpSpPr>
          <a:xfrm>
            <a:off x="5232841" y="1243474"/>
            <a:ext cx="946967" cy="1036600"/>
            <a:chOff x="4360803" y="1688277"/>
            <a:chExt cx="1169762" cy="1013297"/>
          </a:xfrm>
          <a:solidFill>
            <a:sysClr val="window" lastClr="FFFFFF">
              <a:alpha val="30000"/>
            </a:sysClr>
          </a:solidFill>
        </p:grpSpPr>
        <p:sp>
          <p:nvSpPr>
            <p:cNvPr id="14" name="Freeform: Shape 13">
              <a:extLst>
                <a:ext uri="{FF2B5EF4-FFF2-40B4-BE49-F238E27FC236}">
                  <a16:creationId xmlns:a16="http://schemas.microsoft.com/office/drawing/2014/main" id="{FD0AA3AF-6A86-4D9B-BEBF-E438B89C1B36}"/>
                </a:ext>
              </a:extLst>
            </p:cNvPr>
            <p:cNvSpPr/>
            <p:nvPr/>
          </p:nvSpPr>
          <p:spPr>
            <a:xfrm>
              <a:off x="4360803" y="1688277"/>
              <a:ext cx="540177" cy="1013297"/>
            </a:xfrm>
            <a:custGeom>
              <a:avLst/>
              <a:gdLst/>
              <a:ahLst/>
              <a:cxnLst/>
              <a:rect l="l" t="t" r="r" b="b"/>
              <a:pathLst>
                <a:path w="540177" h="1013297">
                  <a:moveTo>
                    <a:pt x="423449" y="0"/>
                  </a:moveTo>
                  <a:lnTo>
                    <a:pt x="540177" y="221038"/>
                  </a:lnTo>
                  <a:cubicBezTo>
                    <a:pt x="444973" y="265742"/>
                    <a:pt x="379159" y="310239"/>
                    <a:pt x="342733" y="354530"/>
                  </a:cubicBezTo>
                  <a:cubicBezTo>
                    <a:pt x="306307" y="398820"/>
                    <a:pt x="286025" y="451182"/>
                    <a:pt x="281886"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grpFill/>
            <a:ln w="25400" cap="flat" cmpd="sng" algn="ctr">
              <a:noFill/>
              <a:prstDash val="solid"/>
            </a:ln>
            <a:effectLst/>
          </p:spPr>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5" name="Freeform: Shape 14">
              <a:extLst>
                <a:ext uri="{FF2B5EF4-FFF2-40B4-BE49-F238E27FC236}">
                  <a16:creationId xmlns:a16="http://schemas.microsoft.com/office/drawing/2014/main" id="{0AADDD05-E61A-4A67-BEED-F02D5733803E}"/>
                </a:ext>
              </a:extLst>
            </p:cNvPr>
            <p:cNvSpPr/>
            <p:nvPr/>
          </p:nvSpPr>
          <p:spPr>
            <a:xfrm>
              <a:off x="4990388" y="1688277"/>
              <a:ext cx="540177" cy="1013297"/>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grpFill/>
            <a:ln w="25400" cap="flat" cmpd="sng" algn="ctr">
              <a:noFill/>
              <a:prstDash val="solid"/>
            </a:ln>
            <a:effectLst/>
          </p:spPr>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grpSp>
    </p:spTree>
    <p:extLst>
      <p:ext uri="{BB962C8B-B14F-4D97-AF65-F5344CB8AC3E}">
        <p14:creationId xmlns:p14="http://schemas.microsoft.com/office/powerpoint/2010/main" val="2341621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500"/>
                                        <p:tgtEl>
                                          <p:spTgt spid="10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3" grpId="0"/>
      <p:bldP spid="5" grpId="0"/>
      <p:bldP spid="6" grpId="0"/>
      <p:bldP spid="7"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05050"/>
        </a:solidFill>
        <a:effectLst/>
      </p:bgPr>
    </p:bg>
    <p:spTree>
      <p:nvGrpSpPr>
        <p:cNvPr id="1" name=""/>
        <p:cNvGrpSpPr/>
        <p:nvPr/>
      </p:nvGrpSpPr>
      <p:grpSpPr>
        <a:xfrm>
          <a:off x="0" y="0"/>
          <a:ext cx="0" cy="0"/>
          <a:chOff x="0" y="0"/>
          <a:chExt cx="0" cy="0"/>
        </a:xfrm>
      </p:grpSpPr>
      <p:pic>
        <p:nvPicPr>
          <p:cNvPr id="12" name="Picture 11" descr="A picture containing silhouette&#10;&#10;Description generated with high confidence">
            <a:extLst>
              <a:ext uri="{FF2B5EF4-FFF2-40B4-BE49-F238E27FC236}">
                <a16:creationId xmlns:a16="http://schemas.microsoft.com/office/drawing/2014/main" id="{A267C8E7-7DAB-46DE-942E-3F82694E39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7347" y="1880950"/>
            <a:ext cx="1919834" cy="1919834"/>
          </a:xfrm>
          <a:prstGeom prst="rect">
            <a:avLst/>
          </a:prstGeom>
        </p:spPr>
      </p:pic>
      <p:sp>
        <p:nvSpPr>
          <p:cNvPr id="2" name="Title 1"/>
          <p:cNvSpPr>
            <a:spLocks noGrp="1"/>
          </p:cNvSpPr>
          <p:nvPr>
            <p:ph type="title"/>
          </p:nvPr>
        </p:nvSpPr>
        <p:spPr/>
        <p:txBody>
          <a:bodyPr/>
          <a:lstStyle/>
          <a:p>
            <a:r>
              <a:rPr lang="en-US" dirty="0"/>
              <a:t>The DevOps CI/CD pipeline</a:t>
            </a:r>
          </a:p>
        </p:txBody>
      </p:sp>
      <p:graphicFrame>
        <p:nvGraphicFramePr>
          <p:cNvPr id="4" name="Content Placeholder 3">
            <a:extLst>
              <a:ext uri="{FF2B5EF4-FFF2-40B4-BE49-F238E27FC236}">
                <a16:creationId xmlns:a16="http://schemas.microsoft.com/office/drawing/2014/main" id="{DEECE7DD-4BB0-4D2E-B637-9401DC4C7FC7}"/>
              </a:ext>
            </a:extLst>
          </p:cNvPr>
          <p:cNvGraphicFramePr>
            <a:graphicFrameLocks noGrp="1"/>
          </p:cNvGraphicFramePr>
          <p:nvPr>
            <p:ph idx="1"/>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a:extLst>
              <a:ext uri="{FF2B5EF4-FFF2-40B4-BE49-F238E27FC236}">
                <a16:creationId xmlns:a16="http://schemas.microsoft.com/office/drawing/2014/main" id="{7C94C8A2-9B83-45C9-AC02-909C01F26971}"/>
              </a:ext>
            </a:extLst>
          </p:cNvPr>
          <p:cNvSpPr/>
          <p:nvPr/>
        </p:nvSpPr>
        <p:spPr>
          <a:xfrm>
            <a:off x="1247804" y="2748271"/>
            <a:ext cx="341313" cy="3413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7" name="Cylinder 6">
            <a:extLst>
              <a:ext uri="{FF2B5EF4-FFF2-40B4-BE49-F238E27FC236}">
                <a16:creationId xmlns:a16="http://schemas.microsoft.com/office/drawing/2014/main" id="{2779294D-2C8E-4F81-A7F9-36C2D9CD0C28}"/>
              </a:ext>
            </a:extLst>
          </p:cNvPr>
          <p:cNvSpPr/>
          <p:nvPr/>
        </p:nvSpPr>
        <p:spPr>
          <a:xfrm rot="5400000">
            <a:off x="4941283" y="1993882"/>
            <a:ext cx="1020148" cy="185008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Build tasks</a:t>
            </a:r>
          </a:p>
        </p:txBody>
      </p:sp>
      <p:sp>
        <p:nvSpPr>
          <p:cNvPr id="9" name="Cylinder 8">
            <a:extLst>
              <a:ext uri="{FF2B5EF4-FFF2-40B4-BE49-F238E27FC236}">
                <a16:creationId xmlns:a16="http://schemas.microsoft.com/office/drawing/2014/main" id="{AFC05F2D-434D-4936-B725-640C4025DF0A}"/>
              </a:ext>
            </a:extLst>
          </p:cNvPr>
          <p:cNvSpPr/>
          <p:nvPr/>
        </p:nvSpPr>
        <p:spPr>
          <a:xfrm rot="5400000">
            <a:off x="7278761" y="1993881"/>
            <a:ext cx="1020148" cy="185008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Release tasks</a:t>
            </a:r>
          </a:p>
        </p:txBody>
      </p:sp>
      <p:pic>
        <p:nvPicPr>
          <p:cNvPr id="10" name="Picture 9">
            <a:extLst>
              <a:ext uri="{FF2B5EF4-FFF2-40B4-BE49-F238E27FC236}">
                <a16:creationId xmlns:a16="http://schemas.microsoft.com/office/drawing/2014/main" id="{7DEBBDC2-21C6-4E7C-B128-996B4B9D01E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64765" y="2528780"/>
            <a:ext cx="780290" cy="780290"/>
          </a:xfrm>
          <a:prstGeom prst="rect">
            <a:avLst/>
          </a:prstGeom>
        </p:spPr>
      </p:pic>
      <p:pic>
        <p:nvPicPr>
          <p:cNvPr id="14" name="Picture 13">
            <a:extLst>
              <a:ext uri="{FF2B5EF4-FFF2-40B4-BE49-F238E27FC236}">
                <a16:creationId xmlns:a16="http://schemas.microsoft.com/office/drawing/2014/main" id="{F8CD2DF3-48CF-447F-891B-3CB716627BC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8200" y="2408851"/>
            <a:ext cx="1160519" cy="1160519"/>
          </a:xfrm>
          <a:prstGeom prst="rect">
            <a:avLst/>
          </a:prstGeom>
        </p:spPr>
      </p:pic>
      <p:sp>
        <p:nvSpPr>
          <p:cNvPr id="5" name="Cylinder 4">
            <a:extLst>
              <a:ext uri="{FF2B5EF4-FFF2-40B4-BE49-F238E27FC236}">
                <a16:creationId xmlns:a16="http://schemas.microsoft.com/office/drawing/2014/main" id="{AB05CA3F-0447-4578-9249-7EB1F46EBB6F}"/>
              </a:ext>
            </a:extLst>
          </p:cNvPr>
          <p:cNvSpPr/>
          <p:nvPr/>
        </p:nvSpPr>
        <p:spPr>
          <a:xfrm rot="5400000">
            <a:off x="2603805" y="1993883"/>
            <a:ext cx="1020148" cy="185008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Git repo</a:t>
            </a:r>
          </a:p>
        </p:txBody>
      </p:sp>
    </p:spTree>
    <p:extLst>
      <p:ext uri="{BB962C8B-B14F-4D97-AF65-F5344CB8AC3E}">
        <p14:creationId xmlns:p14="http://schemas.microsoft.com/office/powerpoint/2010/main" val="278953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95833E-6 -2.96296E-6 L 0.62942 -0.0037 " pathEditMode="relative" rAng="0" ptsTypes="AA">
                                      <p:cBhvr>
                                        <p:cTn id="6" dur="2000" fill="hold"/>
                                        <p:tgtEl>
                                          <p:spTgt spid="6"/>
                                        </p:tgtEl>
                                        <p:attrNameLst>
                                          <p:attrName>ppt_x</p:attrName>
                                          <p:attrName>ppt_y</p:attrName>
                                        </p:attrNameLst>
                                      </p:cBhvr>
                                      <p:rCtr x="31471" y="-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fallacy of right-click </a:t>
            </a:r>
            <a:r>
              <a:rPr lang="en-US" b="1" dirty="0"/>
              <a:t>&gt;</a:t>
            </a:r>
            <a:r>
              <a:rPr lang="en-US" dirty="0"/>
              <a:t> Publish</a:t>
            </a:r>
          </a:p>
        </p:txBody>
      </p:sp>
      <p:sp>
        <p:nvSpPr>
          <p:cNvPr id="8" name="Content Placeholder 7">
            <a:extLst>
              <a:ext uri="{FF2B5EF4-FFF2-40B4-BE49-F238E27FC236}">
                <a16:creationId xmlns:a16="http://schemas.microsoft.com/office/drawing/2014/main" id="{82D45ADE-3199-401A-A793-28F246C9D503}"/>
              </a:ext>
            </a:extLst>
          </p:cNvPr>
          <p:cNvSpPr>
            <a:spLocks noGrp="1"/>
          </p:cNvSpPr>
          <p:nvPr>
            <p:ph idx="1"/>
          </p:nvPr>
        </p:nvSpPr>
        <p:spPr/>
        <p:txBody>
          <a:bodyPr/>
          <a:lstStyle/>
          <a:p>
            <a:r>
              <a:rPr lang="en-US" dirty="0"/>
              <a:t>Doesn’t scale beyond 1 person</a:t>
            </a:r>
          </a:p>
          <a:p>
            <a:r>
              <a:rPr lang="en-US" dirty="0"/>
              <a:t>Local dependencies may differ from prod</a:t>
            </a:r>
          </a:p>
          <a:p>
            <a:r>
              <a:rPr lang="en-US" dirty="0"/>
              <a:t>Steps are forgotten</a:t>
            </a:r>
          </a:p>
          <a:p>
            <a:endParaRPr lang="en-US" dirty="0"/>
          </a:p>
          <a:p>
            <a:endParaRPr lang="en-US" dirty="0"/>
          </a:p>
        </p:txBody>
      </p:sp>
      <p:pic>
        <p:nvPicPr>
          <p:cNvPr id="4" name="Picture 3" descr="A close up of a sign&#10;&#10;Description generated with very high confidence">
            <a:extLst>
              <a:ext uri="{FF2B5EF4-FFF2-40B4-BE49-F238E27FC236}">
                <a16:creationId xmlns:a16="http://schemas.microsoft.com/office/drawing/2014/main" id="{6A9BACBD-F1A7-49FD-9BF2-8CC0146F8C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2900" y="1825625"/>
            <a:ext cx="3400900" cy="2953162"/>
          </a:xfrm>
          <a:prstGeom prst="rect">
            <a:avLst/>
          </a:prstGeom>
          <a:ln>
            <a:noFill/>
          </a:ln>
          <a:effectLst>
            <a:softEdge rad="112500"/>
          </a:effectLst>
        </p:spPr>
      </p:pic>
    </p:spTree>
    <p:extLst>
      <p:ext uri="{BB962C8B-B14F-4D97-AF65-F5344CB8AC3E}">
        <p14:creationId xmlns:p14="http://schemas.microsoft.com/office/powerpoint/2010/main" val="4142902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DevOps Services</a:t>
            </a:r>
          </a:p>
        </p:txBody>
      </p:sp>
      <p:sp>
        <p:nvSpPr>
          <p:cNvPr id="8" name="Content Placeholder 7">
            <a:extLst>
              <a:ext uri="{FF2B5EF4-FFF2-40B4-BE49-F238E27FC236}">
                <a16:creationId xmlns:a16="http://schemas.microsoft.com/office/drawing/2014/main" id="{82D45ADE-3199-401A-A793-28F246C9D503}"/>
              </a:ext>
            </a:extLst>
          </p:cNvPr>
          <p:cNvSpPr>
            <a:spLocks noGrp="1"/>
          </p:cNvSpPr>
          <p:nvPr>
            <p:ph idx="1"/>
          </p:nvPr>
        </p:nvSpPr>
        <p:spPr/>
        <p:txBody>
          <a:bodyPr/>
          <a:lstStyle/>
          <a:p>
            <a:r>
              <a:rPr lang="en-US" dirty="0"/>
              <a:t>Replaced VSTS on 9/10/18</a:t>
            </a:r>
          </a:p>
        </p:txBody>
      </p:sp>
    </p:spTree>
    <p:extLst>
      <p:ext uri="{BB962C8B-B14F-4D97-AF65-F5344CB8AC3E}">
        <p14:creationId xmlns:p14="http://schemas.microsoft.com/office/powerpoint/2010/main" val="3053055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sz="5882" dirty="0"/>
              <a:t>Introducing 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426425" y="2812596"/>
            <a:ext cx="3029680" cy="1255182"/>
          </a:xfrm>
          <a:prstGeom prst="rect">
            <a:avLst/>
          </a:prstGeom>
          <a:noFill/>
        </p:spPr>
        <p:txBody>
          <a:bodyPr wrap="square" lIns="0" tIns="143428" rIns="0" bIns="143428" rtlCol="0" anchor="t">
            <a:spAutoFit/>
          </a:bodyPr>
          <a:lstStyle/>
          <a:p>
            <a:pPr defTabSz="914314">
              <a:spcAft>
                <a:spcPts val="588"/>
              </a:spcAft>
            </a:pPr>
            <a:r>
              <a:rPr lang="en-GB" sz="1568" dirty="0">
                <a:solidFill>
                  <a:srgbClr val="000000">
                    <a:lumMod val="50000"/>
                    <a:lumOff val="50000"/>
                  </a:srgbClr>
                </a:solidFill>
                <a:latin typeface="Segoe UI"/>
              </a:rPr>
              <a:t>Deliver value to your users faster using proven agile tools to plan, track, and discuss work across your teams.</a:t>
            </a:r>
            <a:endParaRPr lang="en-US" sz="1568" dirty="0">
              <a:solidFill>
                <a:srgbClr val="000000">
                  <a:lumMod val="50000"/>
                  <a:lumOff val="50000"/>
                </a:srgbClr>
              </a:solidFill>
              <a:latin typeface="Segoe UI"/>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277587" y="2812595"/>
            <a:ext cx="3403600" cy="1496078"/>
          </a:xfrm>
          <a:prstGeom prst="rect">
            <a:avLst/>
          </a:prstGeom>
          <a:noFill/>
        </p:spPr>
        <p:txBody>
          <a:bodyPr wrap="square" lIns="0" tIns="143428" rIns="0" bIns="143428" rtlCol="0" anchor="t">
            <a:spAutoFit/>
          </a:bodyPr>
          <a:lstStyle/>
          <a:p>
            <a:pPr defTabSz="914314">
              <a:spcAft>
                <a:spcPts val="588"/>
              </a:spcAft>
            </a:pPr>
            <a:r>
              <a:rPr lang="en-GB" sz="1568" dirty="0">
                <a:solidFill>
                  <a:srgbClr val="000000">
                    <a:lumMod val="50000"/>
                    <a:lumOff val="50000"/>
                  </a:srgbClr>
                </a:solidFill>
                <a:latin typeface="Segoe UI"/>
              </a:rPr>
              <a:t>Build, test, and deploy with CI/CD that works with any language, platform, and cloud. Connect to GitHub or any other Git provider and deploy continuously.</a:t>
            </a:r>
            <a:endParaRPr lang="en-US" sz="1568" dirty="0">
              <a:solidFill>
                <a:srgbClr val="000000">
                  <a:lumMod val="50000"/>
                  <a:lumOff val="50000"/>
                </a:srgbClr>
              </a:solidFill>
              <a:latin typeface="Segoe UI"/>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336470" y="2812595"/>
            <a:ext cx="3036600" cy="1496563"/>
          </a:xfrm>
          <a:prstGeom prst="rect">
            <a:avLst/>
          </a:prstGeom>
          <a:noFill/>
        </p:spPr>
        <p:txBody>
          <a:bodyPr wrap="square" lIns="0" tIns="143428" rIns="0" bIns="143428" rtlCol="0" anchor="t">
            <a:spAutoFit/>
          </a:bodyPr>
          <a:lstStyle/>
          <a:p>
            <a:pPr defTabSz="914314">
              <a:spcAft>
                <a:spcPts val="588"/>
              </a:spcAft>
            </a:pPr>
            <a:r>
              <a:rPr lang="en-GB" sz="1568" dirty="0">
                <a:solidFill>
                  <a:srgbClr val="000000">
                    <a:lumMod val="50000"/>
                    <a:lumOff val="50000"/>
                  </a:srgbClr>
                </a:solidFill>
                <a:latin typeface="Segoe UI"/>
              </a:rPr>
              <a:t>Get unlimited, cloud-hosted private Git repos and collaborate to build better code with pull requests and advanced file management.</a:t>
            </a:r>
            <a:endParaRPr lang="en-US" sz="1568" dirty="0">
              <a:solidFill>
                <a:srgbClr val="000000">
                  <a:lumMod val="50000"/>
                  <a:lumOff val="50000"/>
                </a:srgbClr>
              </a:solidFill>
              <a:latin typeface="Segoe UI"/>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426425" y="5460267"/>
            <a:ext cx="2930638" cy="1013800"/>
          </a:xfrm>
          <a:prstGeom prst="rect">
            <a:avLst/>
          </a:prstGeom>
          <a:noFill/>
        </p:spPr>
        <p:txBody>
          <a:bodyPr wrap="square" lIns="0" tIns="143428" rIns="0" bIns="143428" rtlCol="0" anchor="t">
            <a:spAutoFit/>
          </a:bodyPr>
          <a:lstStyle/>
          <a:p>
            <a:pPr defTabSz="914314">
              <a:spcAft>
                <a:spcPts val="588"/>
              </a:spcAft>
            </a:pPr>
            <a:r>
              <a:rPr lang="en-GB" sz="1568" dirty="0">
                <a:solidFill>
                  <a:srgbClr val="000000">
                    <a:lumMod val="50000"/>
                    <a:lumOff val="50000"/>
                  </a:srgbClr>
                </a:solidFill>
                <a:latin typeface="Segoe UI"/>
              </a:rPr>
              <a:t>Test and ship with confidence using manual and exploratory testing tools.</a:t>
            </a:r>
            <a:endParaRPr lang="en-US" sz="1568" dirty="0">
              <a:solidFill>
                <a:srgbClr val="000000">
                  <a:lumMod val="50000"/>
                  <a:lumOff val="50000"/>
                </a:srgbClr>
              </a:solidFill>
              <a:latin typeface="Segoe UI"/>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277587" y="5460267"/>
            <a:ext cx="3367638" cy="1013800"/>
          </a:xfrm>
          <a:prstGeom prst="rect">
            <a:avLst/>
          </a:prstGeom>
          <a:noFill/>
        </p:spPr>
        <p:txBody>
          <a:bodyPr wrap="square" lIns="0" tIns="143428" rIns="0" bIns="143428" rtlCol="0" anchor="t">
            <a:spAutoFit/>
          </a:bodyPr>
          <a:lstStyle/>
          <a:p>
            <a:pPr defTabSz="914314">
              <a:spcAft>
                <a:spcPts val="588"/>
              </a:spcAft>
            </a:pPr>
            <a:r>
              <a:rPr lang="en-GB" sz="1568" dirty="0">
                <a:solidFill>
                  <a:srgbClr val="000000">
                    <a:lumMod val="50000"/>
                    <a:lumOff val="50000"/>
                  </a:srgbClr>
                </a:solidFill>
                <a:latin typeface="Segoe UI"/>
              </a:rPr>
              <a:t>Create, host, and share packages with your team, and add </a:t>
            </a:r>
            <a:r>
              <a:rPr lang="en-GB" sz="1568" dirty="0" err="1">
                <a:solidFill>
                  <a:srgbClr val="000000">
                    <a:lumMod val="50000"/>
                    <a:lumOff val="50000"/>
                  </a:srgbClr>
                </a:solidFill>
                <a:latin typeface="Segoe UI"/>
              </a:rPr>
              <a:t>artifacts</a:t>
            </a:r>
            <a:r>
              <a:rPr lang="en-GB" sz="1568" dirty="0">
                <a:solidFill>
                  <a:srgbClr val="000000">
                    <a:lumMod val="50000"/>
                    <a:lumOff val="50000"/>
                  </a:srgbClr>
                </a:solidFill>
                <a:latin typeface="Segoe UI"/>
              </a:rPr>
              <a:t> to your CI/CD pipelines with a single click.</a:t>
            </a:r>
            <a:endParaRPr lang="en-US" sz="1568" dirty="0">
              <a:solidFill>
                <a:srgbClr val="000000">
                  <a:lumMod val="50000"/>
                  <a:lumOff val="50000"/>
                </a:srgbClr>
              </a:solidFill>
              <a:latin typeface="Segoe UI"/>
              <a:cs typeface="Segoe UI"/>
            </a:endParaRPr>
          </a:p>
        </p:txBody>
      </p:sp>
      <p:pic>
        <p:nvPicPr>
          <p:cNvPr id="14" name="Picture 4">
            <a:extLst>
              <a:ext uri="{FF2B5EF4-FFF2-40B4-BE49-F238E27FC236}">
                <a16:creationId xmlns:a16="http://schemas.microsoft.com/office/drawing/2014/main" id="{AC2AB146-06C0-4E0D-8899-5ADB9DA1723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277587" y="1766917"/>
            <a:ext cx="708572" cy="705846"/>
          </a:xfrm>
          <a:prstGeom prst="rect">
            <a:avLst/>
          </a:prstGeom>
        </p:spPr>
      </p:pic>
      <p:pic>
        <p:nvPicPr>
          <p:cNvPr id="15" name="Picture 6">
            <a:extLst>
              <a:ext uri="{FF2B5EF4-FFF2-40B4-BE49-F238E27FC236}">
                <a16:creationId xmlns:a16="http://schemas.microsoft.com/office/drawing/2014/main" id="{4F632D14-7C31-47CA-BC92-820474ACB39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277587" y="4434806"/>
            <a:ext cx="722061" cy="705846"/>
          </a:xfrm>
          <a:prstGeom prst="rect">
            <a:avLst/>
          </a:prstGeom>
        </p:spPr>
      </p:pic>
      <p:pic>
        <p:nvPicPr>
          <p:cNvPr id="16" name="Picture 8">
            <a:extLst>
              <a:ext uri="{FF2B5EF4-FFF2-40B4-BE49-F238E27FC236}">
                <a16:creationId xmlns:a16="http://schemas.microsoft.com/office/drawing/2014/main" id="{228FD8FB-8B6C-4A6D-BCA2-229F0890F9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26425" y="1766917"/>
            <a:ext cx="722434" cy="705846"/>
          </a:xfrm>
          <a:prstGeom prst="rect">
            <a:avLst/>
          </a:prstGeom>
        </p:spPr>
      </p:pic>
      <p:pic>
        <p:nvPicPr>
          <p:cNvPr id="17" name="Picture 10">
            <a:extLst>
              <a:ext uri="{FF2B5EF4-FFF2-40B4-BE49-F238E27FC236}">
                <a16:creationId xmlns:a16="http://schemas.microsoft.com/office/drawing/2014/main" id="{6406FE2F-92A4-4316-B249-0BFC11B2E2B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336470" y="1766917"/>
            <a:ext cx="714748" cy="705846"/>
          </a:xfrm>
          <a:prstGeom prst="rect">
            <a:avLst/>
          </a:prstGeom>
        </p:spPr>
      </p:pic>
      <p:pic>
        <p:nvPicPr>
          <p:cNvPr id="32" name="Picture 12">
            <a:extLst>
              <a:ext uri="{FF2B5EF4-FFF2-40B4-BE49-F238E27FC236}">
                <a16:creationId xmlns:a16="http://schemas.microsoft.com/office/drawing/2014/main" id="{0B3C4841-DF3A-4896-9BC5-D1CFA36142C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26425" y="4434806"/>
            <a:ext cx="697690" cy="705846"/>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426425" y="2451481"/>
            <a:ext cx="1347994"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sz="1765" dirty="0">
                <a:solidFill>
                  <a:srgbClr val="00B294"/>
                </a:solidFill>
                <a:latin typeface="Segoe UI Semibold"/>
              </a:rPr>
              <a:t>Azure Boards</a:t>
            </a:r>
            <a:endParaRPr lang="en-US" sz="1765" dirty="0">
              <a:solidFill>
                <a:srgbClr val="00B294"/>
              </a:solidFill>
              <a:latin typeface="Segoe UI Semibold"/>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336470" y="2451481"/>
            <a:ext cx="164713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sz="1765" dirty="0">
                <a:solidFill>
                  <a:srgbClr val="D83B01"/>
                </a:solidFill>
                <a:latin typeface="Segoe UI Semibold"/>
              </a:rPr>
              <a:t>Azure </a:t>
            </a:r>
            <a:r>
              <a:rPr lang="en-US" sz="1765" dirty="0">
                <a:solidFill>
                  <a:srgbClr val="D83B01"/>
                </a:solidFill>
                <a:latin typeface="Segoe UI Semibold"/>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277588" y="2451481"/>
            <a:ext cx="1909952"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sz="1765" dirty="0">
                <a:solidFill>
                  <a:srgbClr val="2560E0"/>
                </a:solidFill>
                <a:latin typeface="Segoe UI Semibold"/>
              </a:rPr>
              <a:t>Azure Pipelines</a:t>
            </a:r>
            <a:endParaRPr lang="en-US" sz="1765" dirty="0">
              <a:solidFill>
                <a:srgbClr val="2560E0"/>
              </a:solidFill>
              <a:latin typeface="Segoe UI Semibold"/>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426425" y="5089337"/>
            <a:ext cx="180520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sz="1765" dirty="0">
                <a:solidFill>
                  <a:srgbClr val="854CC7"/>
                </a:solidFill>
                <a:latin typeface="Segoe UI Semibold"/>
              </a:rPr>
              <a:t>Azure Test</a:t>
            </a:r>
            <a:r>
              <a:rPr lang="en-US" sz="1765" dirty="0">
                <a:solidFill>
                  <a:srgbClr val="854CC7"/>
                </a:solidFill>
                <a:latin typeface="Segoe UI Semibold"/>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277588" y="5089337"/>
            <a:ext cx="2014841"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sz="1765" dirty="0">
                <a:solidFill>
                  <a:srgbClr val="CB2E6D"/>
                </a:solidFill>
                <a:latin typeface="Segoe UI Semibold"/>
              </a:rPr>
              <a:t>Azure Artifacts</a:t>
            </a:r>
            <a:endParaRPr lang="en-US" sz="1765" dirty="0">
              <a:solidFill>
                <a:srgbClr val="CB2E6D"/>
              </a:solidFill>
              <a:latin typeface="Segoe UI Semibold"/>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354042" y="6035131"/>
            <a:ext cx="3187751" cy="27155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765" dirty="0">
                <a:solidFill>
                  <a:srgbClr val="0078D7"/>
                </a:solidFill>
                <a:latin typeface="Segoe UI Semibold" panose="020B0702040204020203" pitchFamily="34" charset="0"/>
                <a:cs typeface="Segoe UI Semibold" panose="020B0702040204020203" pitchFamily="34" charset="0"/>
              </a:rPr>
              <a:t>https://azure.com/devops</a:t>
            </a:r>
          </a:p>
        </p:txBody>
      </p:sp>
      <p:sp>
        <p:nvSpPr>
          <p:cNvPr id="21" name="Oval 20">
            <a:extLst>
              <a:ext uri="{FF2B5EF4-FFF2-40B4-BE49-F238E27FC236}">
                <a16:creationId xmlns:a16="http://schemas.microsoft.com/office/drawing/2014/main" id="{EFCBDEDB-9EFD-4704-A993-809D37ECB627}"/>
              </a:ext>
              <a:ext uri="{C183D7F6-B498-43B3-948B-1728B52AA6E4}">
                <adec:decorative xmlns:adec="http://schemas.microsoft.com/office/drawing/2017/decorative" val="1"/>
              </a:ext>
            </a:extLst>
          </p:cNvPr>
          <p:cNvSpPr/>
          <p:nvPr/>
        </p:nvSpPr>
        <p:spPr bwMode="auto">
          <a:xfrm>
            <a:off x="8354042" y="5220930"/>
            <a:ext cx="697176" cy="697172"/>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3529" kern="0" dirty="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3529" kern="0" dirty="0">
              <a:ln w="19050">
                <a:noFill/>
              </a:ln>
              <a:solidFill>
                <a:srgbClr val="0078D7"/>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309619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257146D6-E9DD-4871-B1D9-F94A289EBF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347661" y="487"/>
            <a:ext cx="7844340" cy="6857027"/>
          </a:xfrm>
          <a:prstGeom prst="rect">
            <a:avLst/>
          </a:prstGeom>
        </p:spPr>
      </p:pic>
      <p:sp>
        <p:nvSpPr>
          <p:cNvPr id="9" name="Oval 8">
            <a:extLst>
              <a:ext uri="{FF2B5EF4-FFF2-40B4-BE49-F238E27FC236}">
                <a16:creationId xmlns:a16="http://schemas.microsoft.com/office/drawing/2014/main" id="{3303B4F4-BD54-418F-ABEC-9DA56768EB4B}"/>
              </a:ext>
              <a:ext uri="{C183D7F6-B498-43B3-948B-1728B52AA6E4}">
                <adec:decorative xmlns:adec="http://schemas.microsoft.com/office/drawing/2017/decorative" val="1"/>
              </a:ext>
            </a:extLst>
          </p:cNvPr>
          <p:cNvSpPr/>
          <p:nvPr/>
        </p:nvSpPr>
        <p:spPr bwMode="auto">
          <a:xfrm>
            <a:off x="436378" y="1698136"/>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19371" cy="805452"/>
          </a:xfrm>
        </p:spPr>
        <p:txBody>
          <a:bodyPr/>
          <a:lstStyle/>
          <a:p>
            <a:pPr>
              <a:lnSpc>
                <a:spcPct val="100000"/>
              </a:lnSpc>
            </a:pPr>
            <a:r>
              <a:rPr lang="en-GB" sz="1765">
                <a:solidFill>
                  <a:schemeClr val="tx1">
                    <a:lumMod val="65000"/>
                    <a:lumOff val="35000"/>
                  </a:schemeClr>
                </a:solidFill>
              </a:rPr>
              <a:t>Cloud-hosted pipelines for Linux, Windows and macOS, with unlimited minutes for open source</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a:xfrm>
            <a:off x="426425" y="223039"/>
            <a:ext cx="11336039" cy="739238"/>
          </a:xfrm>
        </p:spPr>
        <p:txBody>
          <a:bodyPr/>
          <a:lstStyle/>
          <a:p>
            <a:r>
              <a:rPr lang="en-US">
                <a:solidFill>
                  <a:srgbClr val="2C65E1"/>
                </a:solidFill>
              </a:rPr>
              <a:t>Azure Pipelines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36378" y="2811890"/>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44773" y="1545026"/>
            <a:ext cx="4417386" cy="534056"/>
          </a:xfrm>
          <a:prstGeom prst="rect">
            <a:avLst/>
          </a:prstGeom>
          <a:noFill/>
        </p:spPr>
        <p:txBody>
          <a:bodyPr wrap="square" lIns="179285" tIns="143428" rIns="179285" bIns="143428" rtlCol="0">
            <a:spAutoFit/>
          </a:bodyPr>
          <a:lstStyle/>
          <a:p>
            <a:pPr defTabSz="914314">
              <a:lnSpc>
                <a:spcPct val="90000"/>
              </a:lnSpc>
              <a:spcAft>
                <a:spcPts val="588"/>
              </a:spcAft>
            </a:pPr>
            <a:r>
              <a:rPr lang="en-US" sz="1765">
                <a:solidFill>
                  <a:srgbClr val="000000">
                    <a:lumMod val="65000"/>
                    <a:lumOff val="35000"/>
                  </a:srgbClr>
                </a:solidFill>
                <a:latin typeface="Segoe UI Semibold"/>
              </a:rPr>
              <a:t>Any language, any platform, any cloud</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44772" y="1789866"/>
            <a:ext cx="4105056" cy="1013800"/>
          </a:xfrm>
          <a:prstGeom prst="rect">
            <a:avLst/>
          </a:prstGeom>
          <a:noFill/>
        </p:spPr>
        <p:txBody>
          <a:bodyPr wrap="square" lIns="179285" tIns="143428" rIns="179285" bIns="143428" rtlCol="0">
            <a:spAutoFit/>
          </a:bodyPr>
          <a:lstStyle/>
          <a:p>
            <a:pPr defTabSz="914314">
              <a:spcAft>
                <a:spcPts val="588"/>
              </a:spcAft>
            </a:pPr>
            <a:r>
              <a:rPr lang="en-US" sz="1176">
                <a:solidFill>
                  <a:srgbClr val="595959"/>
                </a:solidFill>
                <a:latin typeface="Segoe UI"/>
              </a:rPr>
              <a:t>Build, test, and deploy Node.js, Python,  Java, PHP, Ruby, C/C++, .NET, Android, and iOS apps. Run in parallel on Linux, macOS, and Windows.  Deploy to Azure, AWS, GCP or on-premises</a:t>
            </a:r>
          </a:p>
        </p:txBody>
      </p:sp>
      <p:sp>
        <p:nvSpPr>
          <p:cNvPr id="20" name="TextBox 19">
            <a:extLst>
              <a:ext uri="{FF2B5EF4-FFF2-40B4-BE49-F238E27FC236}">
                <a16:creationId xmlns:a16="http://schemas.microsoft.com/office/drawing/2014/main" id="{D306CDB6-E465-4A41-B520-9DC0AC0600BC}"/>
              </a:ext>
            </a:extLst>
          </p:cNvPr>
          <p:cNvSpPr txBox="1"/>
          <p:nvPr/>
        </p:nvSpPr>
        <p:spPr>
          <a:xfrm>
            <a:off x="1044773" y="2666038"/>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US" sz="1765">
                <a:solidFill>
                  <a:srgbClr val="000000">
                    <a:lumMod val="65000"/>
                    <a:lumOff val="35000"/>
                  </a:srgbClr>
                </a:solidFill>
                <a:latin typeface="Segoe UI Semibold"/>
              </a:rPr>
              <a:t>Extensible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44773" y="2901096"/>
            <a:ext cx="3896879" cy="1013800"/>
          </a:xfrm>
          <a:prstGeom prst="rect">
            <a:avLst/>
          </a:prstGeom>
          <a:noFill/>
        </p:spPr>
        <p:txBody>
          <a:bodyPr wrap="square" lIns="179285" tIns="143428" rIns="179285" bIns="143428" rtlCol="0">
            <a:spAutoFit/>
          </a:bodyPr>
          <a:lstStyle/>
          <a:p>
            <a:pPr defTabSz="914314">
              <a:spcAft>
                <a:spcPts val="588"/>
              </a:spcAft>
            </a:pPr>
            <a:r>
              <a:rPr lang="en-GB" sz="1176">
                <a:solidFill>
                  <a:srgbClr val="595959"/>
                </a:solidFill>
                <a:latin typeface="Segoe UI"/>
              </a:rPr>
              <a:t>Explore and implement a wide range of community-built build, test, and deployment tasks, along with hundreds of extensions from Slack to </a:t>
            </a:r>
            <a:r>
              <a:rPr lang="en-GB" sz="1176" err="1">
                <a:solidFill>
                  <a:srgbClr val="595959"/>
                </a:solidFill>
                <a:latin typeface="Segoe UI"/>
              </a:rPr>
              <a:t>SonarCloud</a:t>
            </a:r>
            <a:r>
              <a:rPr lang="en-GB" sz="1176">
                <a:solidFill>
                  <a:srgbClr val="595959"/>
                </a:solidFill>
                <a:latin typeface="Segoe UI"/>
              </a:rPr>
              <a:t>.</a:t>
            </a:r>
            <a:r>
              <a:rPr lang="en-US" sz="1176">
                <a:solidFill>
                  <a:srgbClr val="595959"/>
                </a:solidFill>
                <a:latin typeface="Segoe UI"/>
              </a:rPr>
              <a:t> </a:t>
            </a:r>
            <a:r>
              <a:rPr lang="en-GB" sz="1176">
                <a:solidFill>
                  <a:srgbClr val="595959"/>
                </a:solidFill>
                <a:latin typeface="Segoe UI"/>
              </a:rPr>
              <a:t>Support for YAML, reporting and more</a:t>
            </a:r>
            <a:endParaRPr lang="en-US" sz="1176">
              <a:solidFill>
                <a:srgbClr val="595959"/>
              </a:solidFill>
              <a:latin typeface="Segoe UI"/>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32583" y="4892845"/>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44773" y="4746230"/>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US" sz="1765">
                <a:solidFill>
                  <a:srgbClr val="000000">
                    <a:lumMod val="65000"/>
                    <a:lumOff val="35000"/>
                  </a:srgbClr>
                </a:solidFill>
                <a:latin typeface="Segoe UI Semibold"/>
              </a:rPr>
              <a:t>Best-in-class for open source</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44772" y="5002137"/>
            <a:ext cx="4210700" cy="1194836"/>
          </a:xfrm>
          <a:prstGeom prst="rect">
            <a:avLst/>
          </a:prstGeom>
          <a:noFill/>
        </p:spPr>
        <p:txBody>
          <a:bodyPr wrap="square" lIns="179285" tIns="143428" rIns="179285" bIns="143428" rtlCol="0">
            <a:spAutoFit/>
          </a:bodyPr>
          <a:lstStyle/>
          <a:p>
            <a:pPr defTabSz="914314">
              <a:spcAft>
                <a:spcPts val="588"/>
              </a:spcAft>
            </a:pPr>
            <a:r>
              <a:rPr lang="en-GB" sz="1176">
                <a:solidFill>
                  <a:srgbClr val="595959"/>
                </a:solidFill>
                <a:latin typeface="Segoe UI"/>
              </a:rPr>
              <a:t>Ensure fast continuous integration/continuous delivery (CI/CD) pipelines for every open source project. Get unlimited build minutes for all open source projects with up to 10 free parallel jobs across Linux, macOS and Windows</a:t>
            </a:r>
            <a:endParaRPr lang="en-US" sz="1176">
              <a:solidFill>
                <a:srgbClr val="595959"/>
              </a:solidFill>
              <a:latin typeface="Segoe UI"/>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70468" y="6198992"/>
            <a:ext cx="3807664" cy="3017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2C65E1"/>
                </a:solidFill>
                <a:latin typeface="Segoe UI Semibold" panose="020B0702040204020203" pitchFamily="34" charset="0"/>
                <a:cs typeface="Segoe UI Semibold" panose="020B0702040204020203" pitchFamily="34" charset="0"/>
              </a:rPr>
              <a:t>https://azure.com/pipelines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0017" y="6137918"/>
            <a:ext cx="420039" cy="420037"/>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2C65E1"/>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2C65E1"/>
              </a:solidFill>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28969C80-65DA-4231-83DC-5638E0C213C6}"/>
              </a:ext>
              <a:ext uri="{C183D7F6-B498-43B3-948B-1728B52AA6E4}">
                <adec:decorative xmlns:adec="http://schemas.microsoft.com/office/drawing/2017/decorative" val="1"/>
              </a:ext>
            </a:extLst>
          </p:cNvPr>
          <p:cNvSpPr/>
          <p:nvPr/>
        </p:nvSpPr>
        <p:spPr bwMode="auto">
          <a:xfrm>
            <a:off x="436379" y="3917073"/>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8446C7CC-67CB-4D25-A20A-694A6E1F21D8}"/>
              </a:ext>
            </a:extLst>
          </p:cNvPr>
          <p:cNvSpPr txBox="1"/>
          <p:nvPr/>
        </p:nvSpPr>
        <p:spPr>
          <a:xfrm>
            <a:off x="1044773" y="3795101"/>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US" sz="1765">
                <a:solidFill>
                  <a:srgbClr val="000000">
                    <a:lumMod val="65000"/>
                    <a:lumOff val="35000"/>
                  </a:srgbClr>
                </a:solidFill>
                <a:latin typeface="Segoe UI Semibold"/>
              </a:rPr>
              <a:t>Containers and Kubernetes</a:t>
            </a:r>
          </a:p>
        </p:txBody>
      </p:sp>
      <p:sp>
        <p:nvSpPr>
          <p:cNvPr id="34" name="TextBox 33">
            <a:extLst>
              <a:ext uri="{FF2B5EF4-FFF2-40B4-BE49-F238E27FC236}">
                <a16:creationId xmlns:a16="http://schemas.microsoft.com/office/drawing/2014/main" id="{C7FD4636-4259-4145-9391-F318DE7B8336}"/>
              </a:ext>
            </a:extLst>
          </p:cNvPr>
          <p:cNvSpPr txBox="1"/>
          <p:nvPr/>
        </p:nvSpPr>
        <p:spPr>
          <a:xfrm>
            <a:off x="1044772" y="4019736"/>
            <a:ext cx="4210699" cy="832764"/>
          </a:xfrm>
          <a:prstGeom prst="rect">
            <a:avLst/>
          </a:prstGeom>
          <a:noFill/>
        </p:spPr>
        <p:txBody>
          <a:bodyPr wrap="square" lIns="179285" tIns="143428" rIns="179285" bIns="143428" rtlCol="0">
            <a:spAutoFit/>
          </a:bodyPr>
          <a:lstStyle/>
          <a:p>
            <a:pPr defTabSz="914314">
              <a:spcAft>
                <a:spcPts val="588"/>
              </a:spcAft>
            </a:pPr>
            <a:r>
              <a:rPr lang="en-GB" sz="1176">
                <a:solidFill>
                  <a:srgbClr val="595959"/>
                </a:solidFill>
                <a:latin typeface="Segoe UI"/>
              </a:rPr>
              <a:t>Easily build and push images to container registries like Docker Hub and Azure Container Registry. Deploy containers to individual hosts or Kubernetes.</a:t>
            </a:r>
            <a:endParaRPr lang="en-US" sz="1176">
              <a:solidFill>
                <a:srgbClr val="595959"/>
              </a:solidFill>
              <a:latin typeface="Segoe UI"/>
            </a:endParaRPr>
          </a:p>
        </p:txBody>
      </p:sp>
      <p:pic>
        <p:nvPicPr>
          <p:cNvPr id="26" name="Graphic 25">
            <a:extLst>
              <a:ext uri="{FF2B5EF4-FFF2-40B4-BE49-F238E27FC236}">
                <a16:creationId xmlns:a16="http://schemas.microsoft.com/office/drawing/2014/main" id="{00E8F52D-C4CC-4645-A09C-A5C2D2D471F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0491" y="1801135"/>
            <a:ext cx="336159" cy="319351"/>
          </a:xfrm>
          <a:prstGeom prst="rect">
            <a:avLst/>
          </a:prstGeom>
        </p:spPr>
      </p:pic>
      <p:pic>
        <p:nvPicPr>
          <p:cNvPr id="36" name="Graphic 35">
            <a:extLst>
              <a:ext uri="{FF2B5EF4-FFF2-40B4-BE49-F238E27FC236}">
                <a16:creationId xmlns:a16="http://schemas.microsoft.com/office/drawing/2014/main" id="{0BDC9036-025D-43F9-AA73-A887588652A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7655" y="2916002"/>
            <a:ext cx="280133" cy="336159"/>
          </a:xfrm>
          <a:prstGeom prst="rect">
            <a:avLst/>
          </a:prstGeom>
        </p:spPr>
      </p:pic>
      <p:pic>
        <p:nvPicPr>
          <p:cNvPr id="38" name="Graphic 37">
            <a:extLst>
              <a:ext uri="{FF2B5EF4-FFF2-40B4-BE49-F238E27FC236}">
                <a16:creationId xmlns:a16="http://schemas.microsoft.com/office/drawing/2014/main" id="{ABF23BC7-1AA2-4459-BE12-18A85FDCC87A}"/>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0491" y="4014621"/>
            <a:ext cx="336159" cy="336159"/>
          </a:xfrm>
          <a:prstGeom prst="rect">
            <a:avLst/>
          </a:prstGeom>
        </p:spPr>
      </p:pic>
      <p:pic>
        <p:nvPicPr>
          <p:cNvPr id="40" name="Graphic 39">
            <a:extLst>
              <a:ext uri="{FF2B5EF4-FFF2-40B4-BE49-F238E27FC236}">
                <a16:creationId xmlns:a16="http://schemas.microsoft.com/office/drawing/2014/main" id="{D78B9476-067F-4594-A90A-F35EEEB4FE4B}"/>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27357" y="4989698"/>
            <a:ext cx="354835" cy="354835"/>
          </a:xfrm>
          <a:prstGeom prst="rect">
            <a:avLst/>
          </a:prstGeom>
        </p:spPr>
      </p:pic>
      <p:pic>
        <p:nvPicPr>
          <p:cNvPr id="27" name="Online Image Placeholder 15" descr="Screenshot of Azure Pipelines showing a running build.">
            <a:extLst>
              <a:ext uri="{FF2B5EF4-FFF2-40B4-BE49-F238E27FC236}">
                <a16:creationId xmlns:a16="http://schemas.microsoft.com/office/drawing/2014/main" id="{4A8BD06D-8513-42C8-93C5-8F3FCB8FDAC4}"/>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r="13127"/>
          <a:stretch/>
        </p:blipFill>
        <p:spPr>
          <a:xfrm>
            <a:off x="6151992" y="1516281"/>
            <a:ext cx="6040009" cy="4345444"/>
          </a:xfrm>
          <a:prstGeom prst="rect">
            <a:avLst/>
          </a:prstGeom>
        </p:spPr>
      </p:pic>
    </p:spTree>
    <p:extLst>
      <p:ext uri="{BB962C8B-B14F-4D97-AF65-F5344CB8AC3E}">
        <p14:creationId xmlns:p14="http://schemas.microsoft.com/office/powerpoint/2010/main" val="557622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26423" y="1919946"/>
            <a:ext cx="5555966" cy="757914"/>
          </a:xfrm>
        </p:spPr>
        <p:txBody>
          <a:bodyPr/>
          <a:lstStyle/>
          <a:p>
            <a:r>
              <a:rPr lang="en-GB" sz="4313"/>
              <a:t>Azure Pipelines</a:t>
            </a:r>
            <a:endParaRPr lang="en-US" sz="4313"/>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26423" y="3362591"/>
            <a:ext cx="5555965" cy="2265334"/>
          </a:xfrm>
        </p:spPr>
        <p:txBody>
          <a:bodyPr/>
          <a:lstStyle/>
          <a:p>
            <a:pPr>
              <a:lnSpc>
                <a:spcPct val="100000"/>
              </a:lnSpc>
            </a:pPr>
            <a:r>
              <a:rPr lang="en-GB" dirty="0"/>
              <a:t>Free</a:t>
            </a:r>
            <a:r>
              <a:rPr lang="en-GB" dirty="0">
                <a:latin typeface="+mj-lt"/>
              </a:rPr>
              <a:t> unlimited</a:t>
            </a:r>
            <a:r>
              <a:rPr lang="en-GB" dirty="0"/>
              <a:t> build minutes for public projects</a:t>
            </a:r>
          </a:p>
          <a:p>
            <a:pPr>
              <a:lnSpc>
                <a:spcPct val="100000"/>
              </a:lnSpc>
            </a:pPr>
            <a:r>
              <a:rPr lang="en-GB" dirty="0"/>
              <a:t>Up to 10 free parallel jobs across Windows, Linux, and macOS</a:t>
            </a:r>
            <a:endParaRPr lang="en-US" dirty="0"/>
          </a:p>
        </p:txBody>
      </p:sp>
      <p:sp>
        <p:nvSpPr>
          <p:cNvPr id="5" name="Rectangle 4">
            <a:extLst>
              <a:ext uri="{FF2B5EF4-FFF2-40B4-BE49-F238E27FC236}">
                <a16:creationId xmlns:a16="http://schemas.microsoft.com/office/drawing/2014/main" id="{7166DBF9-50A5-4BB5-9137-A27ED49C023D}"/>
              </a:ext>
              <a:ext uri="{C183D7F6-B498-43B3-948B-1728B52AA6E4}">
                <adec:decorative xmlns:adec="http://schemas.microsoft.com/office/drawing/2017/decorative" val="1"/>
              </a:ext>
            </a:extLst>
          </p:cNvPr>
          <p:cNvSpPr/>
          <p:nvPr/>
        </p:nvSpPr>
        <p:spPr bwMode="auto">
          <a:xfrm>
            <a:off x="6209611" y="487"/>
            <a:ext cx="5982390" cy="685702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a:extLst>
              <a:ext uri="{FF2B5EF4-FFF2-40B4-BE49-F238E27FC236}">
                <a16:creationId xmlns:a16="http://schemas.microsoft.com/office/drawing/2014/main" id="{DA2E6261-91C7-4B45-9E95-89C2B434E17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24" y="699449"/>
            <a:ext cx="1220497" cy="1220497"/>
          </a:xfrm>
          <a:prstGeom prst="rect">
            <a:avLst/>
          </a:prstGeom>
        </p:spPr>
      </p:pic>
      <p:grpSp>
        <p:nvGrpSpPr>
          <p:cNvPr id="10" name="Group 9">
            <a:extLst>
              <a:ext uri="{FF2B5EF4-FFF2-40B4-BE49-F238E27FC236}">
                <a16:creationId xmlns:a16="http://schemas.microsoft.com/office/drawing/2014/main" id="{3BC3DFE3-E88F-49EB-8925-687D238697EB}"/>
              </a:ext>
              <a:ext uri="{C183D7F6-B498-43B3-948B-1728B52AA6E4}">
                <adec:decorative xmlns:adec="http://schemas.microsoft.com/office/drawing/2017/decorative" val="1"/>
              </a:ext>
            </a:extLst>
          </p:cNvPr>
          <p:cNvGrpSpPr/>
          <p:nvPr/>
        </p:nvGrpSpPr>
        <p:grpSpPr>
          <a:xfrm>
            <a:off x="6808747" y="2864668"/>
            <a:ext cx="5383254" cy="767420"/>
            <a:chOff x="6826102" y="3308170"/>
            <a:chExt cx="5491199" cy="782808"/>
          </a:xfrm>
        </p:grpSpPr>
        <p:sp>
          <p:nvSpPr>
            <p:cNvPr id="8" name="Title 1">
              <a:extLst>
                <a:ext uri="{FF2B5EF4-FFF2-40B4-BE49-F238E27FC236}">
                  <a16:creationId xmlns:a16="http://schemas.microsoft.com/office/drawing/2014/main" id="{31ECFCD3-A572-45B3-93F1-25DBB4850EA3}"/>
                </a:ext>
              </a:extLst>
            </p:cNvPr>
            <p:cNvSpPr txBox="1">
              <a:spLocks/>
            </p:cNvSpPr>
            <p:nvPr/>
          </p:nvSpPr>
          <p:spPr>
            <a:xfrm>
              <a:off x="6826102" y="3313018"/>
              <a:ext cx="5491199" cy="773112"/>
            </a:xfrm>
            <a:prstGeom prst="rect">
              <a:avLst/>
            </a:prstGeom>
          </p:spPr>
          <p:txBody>
            <a:bodyPr vert="horz" wrap="square" lIns="0" tIns="161356"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defTabSz="914367"/>
              <a:r>
                <a:rPr lang="en-US" sz="3529" spc="-147" dirty="0">
                  <a:solidFill>
                    <a:srgbClr val="FFFFFF"/>
                  </a:solidFill>
                  <a:latin typeface="Segoe UI Semibold"/>
                </a:rPr>
                <a:t>Microsoft       Open Source</a:t>
              </a:r>
            </a:p>
          </p:txBody>
        </p:sp>
        <p:pic>
          <p:nvPicPr>
            <p:cNvPr id="9" name="Graphic 8" descr="Heart">
              <a:extLst>
                <a:ext uri="{FF2B5EF4-FFF2-40B4-BE49-F238E27FC236}">
                  <a16:creationId xmlns:a16="http://schemas.microsoft.com/office/drawing/2014/main" id="{3A4F4E45-4F6B-421A-B779-FB1A8F98F1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8360" y="3308170"/>
              <a:ext cx="782808" cy="782808"/>
            </a:xfrm>
            <a:prstGeom prst="rect">
              <a:avLst/>
            </a:prstGeom>
          </p:spPr>
        </p:pic>
      </p:grpSp>
      <p:sp>
        <p:nvSpPr>
          <p:cNvPr id="11" name="Text Placeholder 3">
            <a:extLst>
              <a:ext uri="{FF2B5EF4-FFF2-40B4-BE49-F238E27FC236}">
                <a16:creationId xmlns:a16="http://schemas.microsoft.com/office/drawing/2014/main" id="{4979C666-F13D-49C0-99FB-C4952A5703A8}"/>
              </a:ext>
            </a:extLst>
          </p:cNvPr>
          <p:cNvSpPr txBox="1">
            <a:spLocks/>
          </p:cNvSpPr>
          <p:nvPr/>
        </p:nvSpPr>
        <p:spPr>
          <a:xfrm>
            <a:off x="970468" y="6198992"/>
            <a:ext cx="3807664" cy="3017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2C65E1"/>
                </a:solidFill>
                <a:latin typeface="Segoe UI Semibold" panose="020B0702040204020203" pitchFamily="34" charset="0"/>
                <a:cs typeface="Segoe UI Semibold" panose="020B0702040204020203" pitchFamily="34" charset="0"/>
              </a:rPr>
              <a:t>https://azure.com/pipelines</a:t>
            </a:r>
          </a:p>
        </p:txBody>
      </p:sp>
      <p:sp>
        <p:nvSpPr>
          <p:cNvPr id="12" name="Oval 11">
            <a:extLst>
              <a:ext uri="{FF2B5EF4-FFF2-40B4-BE49-F238E27FC236}">
                <a16:creationId xmlns:a16="http://schemas.microsoft.com/office/drawing/2014/main" id="{60136C7D-5B5D-43E7-93EE-560962F8A7EC}"/>
              </a:ext>
              <a:ext uri="{C183D7F6-B498-43B3-948B-1728B52AA6E4}">
                <adec:decorative xmlns:adec="http://schemas.microsoft.com/office/drawing/2017/decorative" val="1"/>
              </a:ext>
            </a:extLst>
          </p:cNvPr>
          <p:cNvSpPr/>
          <p:nvPr/>
        </p:nvSpPr>
        <p:spPr bwMode="auto">
          <a:xfrm>
            <a:off x="400017" y="6137918"/>
            <a:ext cx="420039" cy="420037"/>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2C65E1"/>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2C65E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73021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47D8FF"/>
      </a:hlink>
      <a:folHlink>
        <a:srgbClr val="954F72"/>
      </a:folHlink>
    </a:clrScheme>
    <a:fontScheme name="Custom 1">
      <a:majorFont>
        <a:latin typeface="Segoe UI Light"/>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DevOps.potx" id="{B5F389E0-9316-4681-BA6D-642E0D33DD39}" vid="{A94E56D0-E647-47C2-9944-F66A367944C6}"/>
    </a:ext>
  </a:extLst>
</a:theme>
</file>

<file path=ppt/theme/theme4.xml><?xml version="1.0" encoding="utf-8"?>
<a:theme xmlns:a="http://schemas.openxmlformats.org/drawingml/2006/main" name="1_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DevOps.potx" id="{4900416B-8F5F-42C1-904C-5C917F43C81D}" vid="{B1AF2F06-2DB0-4AA7-B491-49BC8E4834D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255</TotalTime>
  <Words>683</Words>
  <Application>Microsoft Office PowerPoint</Application>
  <PresentationFormat>Widescreen</PresentationFormat>
  <Paragraphs>113</Paragraphs>
  <Slides>17</Slides>
  <Notes>15</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17</vt:i4>
      </vt:variant>
    </vt:vector>
  </HeadingPairs>
  <TitlesOfParts>
    <vt:vector size="29" baseType="lpstr">
      <vt:lpstr>Arial</vt:lpstr>
      <vt:lpstr>Calibri</vt:lpstr>
      <vt:lpstr>Calibri Light</vt:lpstr>
      <vt:lpstr>Segoe Pro Semibold</vt:lpstr>
      <vt:lpstr>Segoe UI</vt:lpstr>
      <vt:lpstr>Segoe UI Light</vt:lpstr>
      <vt:lpstr>Segoe UI Semibold</vt:lpstr>
      <vt:lpstr>Wingdings</vt:lpstr>
      <vt:lpstr>Office Theme</vt:lpstr>
      <vt:lpstr>1_Office Theme</vt:lpstr>
      <vt:lpstr>Azure PPT Template - 2018</vt:lpstr>
      <vt:lpstr>1_Azure PPT Template - 2018</vt:lpstr>
      <vt:lpstr>DevOps in the Cloud for the .NET Developer</vt:lpstr>
      <vt:lpstr>Agenda</vt:lpstr>
      <vt:lpstr>What is DevOps?</vt:lpstr>
      <vt:lpstr>The DevOps CI/CD pipeline</vt:lpstr>
      <vt:lpstr>The fallacy of right-click &gt; Publish</vt:lpstr>
      <vt:lpstr>Azure DevOps Services</vt:lpstr>
      <vt:lpstr>Introducing Azure DevOps</vt:lpstr>
      <vt:lpstr>Azure Pipelines</vt:lpstr>
      <vt:lpstr>Azure Pipelines</vt:lpstr>
      <vt:lpstr>Integrated with GitHub</vt:lpstr>
      <vt:lpstr>Build pipeline</vt:lpstr>
      <vt:lpstr>Hosted build agents</vt:lpstr>
      <vt:lpstr>Build pipeline construction</vt:lpstr>
      <vt:lpstr>Unit testing</vt:lpstr>
      <vt:lpstr>Release pipeline</vt:lpstr>
      <vt:lpstr>Demo</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in the Cloud for the .NET Developer</dc:title>
  <dc:creator>Scott Addie</dc:creator>
  <cp:lastModifiedBy>Scott Addie</cp:lastModifiedBy>
  <cp:revision>43</cp:revision>
  <dcterms:created xsi:type="dcterms:W3CDTF">2018-09-02T00:44:24Z</dcterms:created>
  <dcterms:modified xsi:type="dcterms:W3CDTF">2018-09-27T21:24:36Z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scaddie@microsoft.com</vt:lpwstr>
  </property>
  <property fmtid="{D5CDD505-2E9C-101B-9397-08002B2CF9AE}" pid="5" name="MSIP_Label_f42aa342-8706-4288-bd11-ebb85995028c_SetDate">
    <vt:lpwstr>2018-09-02T00:46:01.9245789Z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